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3" r:id="rId5"/>
    <p:sldMasterId id="2147483664" r:id="rId6"/>
    <p:sldMasterId id="214748366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</p:sldIdLst>
  <p:sldSz cy="5143500" cx="9144000"/>
  <p:notesSz cx="6858000" cy="9144000"/>
  <p:embeddedFontLst>
    <p:embeddedFont>
      <p:font typeface="Mulish ExtraLight"/>
      <p:regular r:id="rId104"/>
      <p:bold r:id="rId105"/>
      <p:italic r:id="rId106"/>
      <p:boldItalic r:id="rId107"/>
    </p:embeddedFont>
    <p:embeddedFont>
      <p:font typeface="Mulish"/>
      <p:regular r:id="rId108"/>
      <p:bold r:id="rId109"/>
      <p:italic r:id="rId110"/>
      <p:boldItalic r:id="rId111"/>
    </p:embeddedFont>
    <p:embeddedFont>
      <p:font typeface="Roboto Mono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16" roundtripDataSignature="AMtx7miqX9FJK+E9s4TcZ6x5Q2Hrb/BZ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MulishExtraLight-boldItalic.fntdata"/><Relationship Id="rId106" Type="http://schemas.openxmlformats.org/officeDocument/2006/relationships/font" Target="fonts/MulishExtraLight-italic.fntdata"/><Relationship Id="rId105" Type="http://schemas.openxmlformats.org/officeDocument/2006/relationships/font" Target="fonts/MulishExtraLight-bold.fntdata"/><Relationship Id="rId104" Type="http://schemas.openxmlformats.org/officeDocument/2006/relationships/font" Target="fonts/MulishExtraLight-regular.fntdata"/><Relationship Id="rId109" Type="http://schemas.openxmlformats.org/officeDocument/2006/relationships/font" Target="fonts/Mulish-bold.fntdata"/><Relationship Id="rId108" Type="http://schemas.openxmlformats.org/officeDocument/2006/relationships/font" Target="fonts/Mulish-regular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6" Type="http://customschemas.google.com/relationships/presentationmetadata" Target="metadata"/><Relationship Id="rId115" Type="http://schemas.openxmlformats.org/officeDocument/2006/relationships/font" Target="fonts/RobotoMono-boldItalic.fntdata"/><Relationship Id="rId15" Type="http://schemas.openxmlformats.org/officeDocument/2006/relationships/slide" Target="slides/slide7.xml"/><Relationship Id="rId110" Type="http://schemas.openxmlformats.org/officeDocument/2006/relationships/font" Target="fonts/Mulish-italic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RobotoMono-italic.fntdata"/><Relationship Id="rId18" Type="http://schemas.openxmlformats.org/officeDocument/2006/relationships/slide" Target="slides/slide10.xml"/><Relationship Id="rId113" Type="http://schemas.openxmlformats.org/officeDocument/2006/relationships/font" Target="fonts/RobotoMono-bold.fntdata"/><Relationship Id="rId112" Type="http://schemas.openxmlformats.org/officeDocument/2006/relationships/font" Target="fonts/RobotoMono-regular.fntdata"/><Relationship Id="rId111" Type="http://schemas.openxmlformats.org/officeDocument/2006/relationships/font" Target="fonts/Mulish-boldItalic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8ea84a490a_2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8ea84a490a_2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4" name="Google Shape;424;g38ea84a490a_2_2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8ea84a490a_2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8ea84a490a_2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0" name="Google Shape;500;g38ea84a490a_2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ea84a490a_2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8ea84a490a_2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3" name="Google Shape;583;g38ea84a490a_2_4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8ea84a490a_2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8ea84a490a_2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9" name="Google Shape;679;g38ea84a490a_2_4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8e4bc5518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38e4bc5518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4" name="Google Shape;784;g38e4bc5518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e4bc5518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38e4bc5518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3" name="Google Shape;793;g38e4bc5518f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8e4bc5518f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38e4bc5518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2" name="Google Shape;802;g38e4bc5518f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8e4bc5518f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38e4bc5518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1" name="Google Shape;811;g38e4bc5518f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8e4bc5518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38e4bc5518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0" name="Google Shape;820;g38e4bc5518f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8e4bc5518f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38e4bc5518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9" name="Google Shape;829;g38e4bc5518f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8e4bc5518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38e4bc5518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8" name="Google Shape;838;g38e4bc5518f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8e4bc5518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38e4bc5518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7" name="Google Shape;847;g38e4bc5518f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8e4bc5518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38e4bc5518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6" name="Google Shape;856;g38e4bc5518f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4" name="Google Shape;8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4" name="Google Shape;874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8" name="Google Shape;888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5" name="Google Shape;925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8" name="Google Shape;938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8" name="Google Shape;958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8" name="Google Shape;998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4" name="Google Shape;10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8e4bc5518f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g38e4bc5518f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4" name="Google Shape;1024;g38e4bc5518f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8e4bc5518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38e4bc5518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3" name="Google Shape;1033;g38e4bc5518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3" name="Google Shape;1043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3" name="Google Shape;1053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5" name="Google Shape;1065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8" name="Google Shape;1078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1" name="Google Shape;1091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ea84a490a_2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8ea84a490a_2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38ea84a490a_2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3" name="Google Shape;1103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5" name="Google Shape;1115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9" name="Google Shape;1129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0" name="Google Shape;114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6" name="Google Shape;1156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8e4bc5518f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g38e4bc5518f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7" name="Google Shape;1167;g38e4bc5518f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8e4bc5518f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g38e4bc5518f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6" name="Google Shape;1176;g38e4bc5518f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5" name="Google Shape;1185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8e4bc5518f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g38e4bc5518f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9" name="Google Shape;1199;g38e4bc5518f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8" name="Google Shape;120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ea84a490a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8ea84a490a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g38ea84a490a_2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3" name="Google Shape;1223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4" name="Google Shape;1224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36" name="Google Shape;1236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7" name="Google Shape;1247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8" name="Google Shape;1258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0" name="Google Shape;127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0" name="Google Shape;1280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1" name="Google Shape;1291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1" name="Google Shape;1311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4" name="Google Shape;1324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5" name="Google Shape;1335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ea84a490a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8ea84a490a_2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g38ea84a490a_2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7" name="Google Shape;1347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8" name="Google Shape;1348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1" name="Google Shape;1361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7" name="Google Shape;1377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8e4bc5518f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g38e4bc5518f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9" name="Google Shape;1389;g38e4bc5518f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8" name="Google Shape;1398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8e4bc5518f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g38e4bc5518f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9" name="Google Shape;1409;g38e4bc5518f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8" name="Google Shape;141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6" name="Google Shape;14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8e4bc5518f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g38e4bc5518f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6" name="Google Shape;1446;g38e4bc5518f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5" name="Google Shape;1455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ea84a490a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8ea84a490a_2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0" name="Google Shape;240;g38ea84a490a_2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993acb6e41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9" name="Google Shape;1469;g3993acb6e41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993acb6e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993acb6e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993acb6e4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3993acb6e4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3993acb6e4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3993acb6e4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993acb6e4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993acb6e4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993acb6e4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993acb6e4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993acb6e41_2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993acb6e41_2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993acb6e4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993acb6e4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993acb6e41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993acb6e41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3993acb6e41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3993acb6e41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ea84a490a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8ea84a490a_2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3" name="Google Shape;293;g38ea84a490a_2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993acb6e4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993acb6e4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993acb6e41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993acb6e41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993acb6e41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3993acb6e4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993acb6e41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3993acb6e41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993acb6e41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993acb6e41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3993acb6e41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3993acb6e41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993acb6e41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3993acb6e41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workspace_dir = '/CardiacSegV2'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sys.path.insert(0,workspace_dir)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model_name = 'unet3d'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data_name = 'chgh'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sub_data_dir_name = 'train'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exp_name = 'AICUP_training'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data_dict_file_name = 'AICUP_training.json'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tune_mode = 'train'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set exp 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root_exp_dir = os.path.join(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workspace_dir,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'exps',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'exps',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model_name,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data_name,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'tune_results'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set data 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root_data_dir = os.path.join(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workspace_dir,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'dataset',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data_name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data_dir = os.path.join(root_data_dir, sub_data_dir_name)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data dict json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data_dicts_json = os.path.join(workspace_dir, 'exps', 'data_dicts', data_name, data_dict_file_name)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set model, log, eval 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model_dir = os.path.join('./', 'models')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log_dir = os.path.join('./', 'logs')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eval_dir = os.path.join('./', 'evals')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model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best_checkpoint = os.path.join(model_dir, 'best_model.pth')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final_checkpoint = os.path.join(model_dir, 'final_model.pth')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mkdir root exp 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os.makedirs(root_exp_dir, exist_ok=True)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%cd {root_exp_dir}/../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993acb6e41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993acb6e41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!python {workspace_dir}/expers/tune.py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--tune_mode={tune_mode}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--exp_name={exp_name}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--data_name={data_name}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--data_dir={data_dir}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--root_exp_dir={root_exp_dir}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--model_name={model_name}\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--model_dir={model_dir}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--log_dir={log_dir}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--eval_dir={eval_dir}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--start_epoch=0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--val_every=5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--max_early_stop_count=20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--max_epoch=20 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--data_dicts_json={data_dicts_json}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--pin_memory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--out_channels=4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--patch_size=4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--feature_size=48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--drop_rate=0.1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--depths 3 3 9 3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--kernel_size 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--exp_rate 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--norm_name='layer'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--a_min=-42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--a_max=423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--space_x=0.7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--space_y=0.7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--space_z=1.0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--roi_x=128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--roi_y=128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--roi_z=120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--optim="AdamW"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--lr=1e-4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--weight_decay=5e-4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--checkpoint={final_checkpoint}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--use_init_weights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--infer_post_process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993acb6e4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993acb6e4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993acb6e4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3993acb6e4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workspace_dir = '/CardiacSegV2'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from pathlib import PurePath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sys.path.append(workspace_dir)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pandas as pd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from datasets.chgh_dataset import get_data_dicts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from data_utils.utils import get_pid_by_file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from data_utils.visualization import show_img_lbl, show_img_lbl_pred, show_img_lbl_preds, show_img_lbl_preds_overlap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from expers.infer_utils import get_tune_model_dir, get_data_path, get_pred_path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model_name = 'unet3d'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data_name = 'chgh'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sub_data_dir_name = 'infer'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exp_name = 'AICUP_training'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data_dict_file_name = 'AICUP_training.json'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root_exp_dir = os.path.join(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workspace_dir,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'exps',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'exps',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model_name,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data_name,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'tune_results'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root_data_dir = os.path.join(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workspace_dir,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'dataset',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data_name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data_dir = os.path.join(root_data_dir, sub_data_dir_name)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model_dir = get_tune_model_dir(root_exp_dir, exp_name)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best_checkpoint = os.path.join(model_dir, 'best_model.pth')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final_checkpoint = os.path.join(model_dir, 'final_model.pth')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infer_dir = os.path.join(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workspace_dir,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'exps',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'exps',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model_name,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data_name,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'infers',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exp_name,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print('\nbest model:',best_checkpoint)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print('infer dir:',infer_dir)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pred_img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root, dirs, files in os.walk("/CardiacSegV2/dataset/chgh/infer", topdown=False):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for name in files: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pred_img.append(os.path.join(root, name))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print(os.path.join(root, name))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pred_img.sort()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ea84a490a_2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8ea84a490a_2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5" name="Google Shape;355;g38ea84a490a_2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993acb6e41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993acb6e41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img_pth in pred_img: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!python {workspace_dir}/expers/infer.py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--model_name={model_name}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--data_name={data_name}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--data_dir={data_dir}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--model_dir={model_dir}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--infer_dir={infer_dir}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--checkpoint={best_checkpoint}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--img_pth={img_pth}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--out_channels=4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--patch_size=2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--feature_size=48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--drop_rate=0.1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--depths 3 3 9 3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--kernel_size 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--exp_rate 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--norm_name='layer'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--a_min=-42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--a_max=423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--space_x=0.7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--space_y=0.7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--space_z=1.0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--roi_x=128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--roi_y=128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--roi_z=128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--infer_post_process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3993acb6e41_2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3993acb6e41_2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shutil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os.chdir("/CardiacSegV2/exps/exps/unet3d/chgh/infers/AICUP_training")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zip_path = "/CardiacSegV2/contest1"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shutil.make_archive(zip_path, 'zip', root_dir='.', base_dir='.')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993acb6e41_2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3993acb6e41_2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img_pth in pred_img: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!python {workspace_dir}/expers/infer.py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--model_name={model_name}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--data_name={data_name}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--data_dir={data_dir}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--model_dir={model_dir}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--infer_dir={infer_dir}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--checkpoint={best_checkpoint}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--img_pth={img_pth}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--out_channels=4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--patch_size=2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--feature_size=48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--drop_rate=0.1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--depths 3 3 9 3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--kernel_size 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--exp_rate 4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--norm_name='layer'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--a_min=-42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--a_max=423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--space_x=0.7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--space_y=0.7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--space_z=1.0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--roi_x=128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--roi_y=128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--roi_z=128 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--infer_post_process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993acb6e41_7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3993acb6e41_7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3" name="Google Shape;1713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4" name="Google Shape;1714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3" name="Google Shape;1723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4" name="Google Shape;1724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英標題">
  <p:cSld name="首頁_中英標題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7"/>
          <p:cNvSpPr txBox="1"/>
          <p:nvPr>
            <p:ph type="ctrTitle"/>
          </p:nvPr>
        </p:nvSpPr>
        <p:spPr>
          <a:xfrm>
            <a:off x="725332" y="1705871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" type="body"/>
          </p:nvPr>
        </p:nvSpPr>
        <p:spPr>
          <a:xfrm>
            <a:off x="725332" y="2255322"/>
            <a:ext cx="76434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2" type="body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3" type="body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2"/>
          <p:cNvSpPr/>
          <p:nvPr>
            <p:ph idx="2" type="pic"/>
          </p:nvPr>
        </p:nvSpPr>
        <p:spPr>
          <a:xfrm>
            <a:off x="0" y="891988"/>
            <a:ext cx="9001800" cy="42516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62"/>
          <p:cNvSpPr/>
          <p:nvPr/>
        </p:nvSpPr>
        <p:spPr>
          <a:xfrm>
            <a:off x="1" y="0"/>
            <a:ext cx="8997900" cy="891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2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" name="Google Shape;50;p62"/>
          <p:cNvSpPr txBox="1"/>
          <p:nvPr>
            <p:ph type="ctrTitle"/>
          </p:nvPr>
        </p:nvSpPr>
        <p:spPr>
          <a:xfrm>
            <a:off x="715019" y="270478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ulish"/>
              <a:buNone/>
              <a:defRPr b="1" i="0" sz="26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內容頁_僅中文標題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3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3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63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4"/>
          <p:cNvSpPr txBox="1"/>
          <p:nvPr>
            <p:ph type="ctrTitle"/>
          </p:nvPr>
        </p:nvSpPr>
        <p:spPr>
          <a:xfrm>
            <a:off x="715019" y="546514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ulish"/>
              <a:buNone/>
              <a:defRPr b="1" i="0" sz="26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64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64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5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65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1_中英標題">
  <p:cSld name="章節1_中英標題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6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6"/>
          <p:cNvSpPr txBox="1"/>
          <p:nvPr>
            <p:ph idx="1" type="body"/>
          </p:nvPr>
        </p:nvSpPr>
        <p:spPr>
          <a:xfrm>
            <a:off x="725332" y="2343406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66"/>
          <p:cNvSpPr txBox="1"/>
          <p:nvPr>
            <p:ph idx="2" type="body"/>
          </p:nvPr>
        </p:nvSpPr>
        <p:spPr>
          <a:xfrm>
            <a:off x="1381915" y="4655528"/>
            <a:ext cx="7322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66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文標題">
  <p:cSld name="章節N_中文標題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" name="Google Shape;70;p51"/>
          <p:cNvSpPr txBox="1"/>
          <p:nvPr>
            <p:ph type="ctrTitle"/>
          </p:nvPr>
        </p:nvSpPr>
        <p:spPr>
          <a:xfrm>
            <a:off x="725091" y="1681064"/>
            <a:ext cx="47673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1"/>
          <p:cNvSpPr txBox="1"/>
          <p:nvPr>
            <p:ph idx="1" type="body"/>
          </p:nvPr>
        </p:nvSpPr>
        <p:spPr>
          <a:xfrm>
            <a:off x="725091" y="606026"/>
            <a:ext cx="28110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51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中英標題">
  <p:cSld name="章節N_中英標題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56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56"/>
          <p:cNvSpPr txBox="1"/>
          <p:nvPr>
            <p:ph idx="2" type="body"/>
          </p:nvPr>
        </p:nvSpPr>
        <p:spPr>
          <a:xfrm>
            <a:off x="725091" y="606026"/>
            <a:ext cx="28110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56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" name="Google Shape;78;p56"/>
          <p:cNvSpPr txBox="1"/>
          <p:nvPr>
            <p:ph idx="3" type="body"/>
          </p:nvPr>
        </p:nvSpPr>
        <p:spPr>
          <a:xfrm>
            <a:off x="725332" y="2343406"/>
            <a:ext cx="76434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N_英文標題">
  <p:cSld name="章節N_英文標題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7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" name="Google Shape;81;p57"/>
          <p:cNvSpPr txBox="1"/>
          <p:nvPr>
            <p:ph idx="1" type="body"/>
          </p:nvPr>
        </p:nvSpPr>
        <p:spPr>
          <a:xfrm>
            <a:off x="725332" y="1684567"/>
            <a:ext cx="47673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57"/>
          <p:cNvSpPr txBox="1"/>
          <p:nvPr>
            <p:ph idx="2" type="body"/>
          </p:nvPr>
        </p:nvSpPr>
        <p:spPr>
          <a:xfrm>
            <a:off x="725091" y="606026"/>
            <a:ext cx="28110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57"/>
          <p:cNvSpPr txBox="1"/>
          <p:nvPr>
            <p:ph idx="3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1_內容頁_僅中文標題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3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53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3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7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67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67"/>
          <p:cNvSpPr txBox="1"/>
          <p:nvPr>
            <p:ph idx="2" type="body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67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中文標題">
  <p:cSld name="首頁_中文標題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4"/>
          <p:cNvSpPr txBox="1"/>
          <p:nvPr>
            <p:ph type="ctrTitle"/>
          </p:nvPr>
        </p:nvSpPr>
        <p:spPr>
          <a:xfrm>
            <a:off x="725332" y="1606129"/>
            <a:ext cx="47673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4"/>
          <p:cNvSpPr txBox="1"/>
          <p:nvPr>
            <p:ph idx="1" type="body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4"/>
          <p:cNvSpPr txBox="1"/>
          <p:nvPr>
            <p:ph idx="2" type="body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8"/>
          <p:cNvSpPr txBox="1"/>
          <p:nvPr>
            <p:ph type="ctrTitle"/>
          </p:nvPr>
        </p:nvSpPr>
        <p:spPr>
          <a:xfrm>
            <a:off x="715019" y="546514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ulish"/>
              <a:buNone/>
              <a:defRPr b="1" i="0" sz="26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68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68"/>
          <p:cNvSpPr txBox="1"/>
          <p:nvPr>
            <p:ph idx="2" type="body"/>
          </p:nvPr>
        </p:nvSpPr>
        <p:spPr>
          <a:xfrm>
            <a:off x="715566" y="1184141"/>
            <a:ext cx="75771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68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9"/>
          <p:cNvSpPr/>
          <p:nvPr>
            <p:ph idx="2" type="pic"/>
          </p:nvPr>
        </p:nvSpPr>
        <p:spPr>
          <a:xfrm>
            <a:off x="0" y="0"/>
            <a:ext cx="9002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0"/>
          <p:cNvSpPr/>
          <p:nvPr>
            <p:ph idx="2" type="pic"/>
          </p:nvPr>
        </p:nvSpPr>
        <p:spPr>
          <a:xfrm>
            <a:off x="0" y="891988"/>
            <a:ext cx="9001800" cy="425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70"/>
          <p:cNvSpPr/>
          <p:nvPr/>
        </p:nvSpPr>
        <p:spPr>
          <a:xfrm>
            <a:off x="1" y="0"/>
            <a:ext cx="8997900" cy="891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0"/>
          <p:cNvSpPr txBox="1"/>
          <p:nvPr>
            <p:ph type="ctrTitle"/>
          </p:nvPr>
        </p:nvSpPr>
        <p:spPr>
          <a:xfrm>
            <a:off x="715019" y="269254"/>
            <a:ext cx="7841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icrosoft JhengHei"/>
              <a:buNone/>
              <a:defRPr b="1" i="0" sz="2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70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內容頁_滿版圖片＋英文標題">
  <p:cSld name="1_內容頁_滿版圖片＋英文標題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1"/>
          <p:cNvSpPr/>
          <p:nvPr>
            <p:ph idx="2" type="pic"/>
          </p:nvPr>
        </p:nvSpPr>
        <p:spPr>
          <a:xfrm>
            <a:off x="0" y="891988"/>
            <a:ext cx="9001800" cy="425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71"/>
          <p:cNvSpPr/>
          <p:nvPr/>
        </p:nvSpPr>
        <p:spPr>
          <a:xfrm>
            <a:off x="1" y="0"/>
            <a:ext cx="8997900" cy="891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" name="Google Shape;111;p71"/>
          <p:cNvSpPr txBox="1"/>
          <p:nvPr>
            <p:ph type="ctrTitle"/>
          </p:nvPr>
        </p:nvSpPr>
        <p:spPr>
          <a:xfrm>
            <a:off x="715019" y="270478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ulish"/>
              <a:buNone/>
              <a:defRPr b="1" i="0" sz="26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內容頁_僅中文標題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2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72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72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英文標題">
  <p:cSld name="內容頁_僅英文標題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3"/>
          <p:cNvSpPr txBox="1"/>
          <p:nvPr>
            <p:ph type="ctrTitle"/>
          </p:nvPr>
        </p:nvSpPr>
        <p:spPr>
          <a:xfrm>
            <a:off x="715019" y="546514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ulish"/>
              <a:buNone/>
              <a:defRPr b="1" i="0" sz="26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73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73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空白頁">
  <p:cSld name="內容頁_空白頁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4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74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首頁_英文標題">
  <p:cSld name="首頁_英文標題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/>
          <p:nvPr>
            <p:ph idx="1" type="body"/>
          </p:nvPr>
        </p:nvSpPr>
        <p:spPr>
          <a:xfrm>
            <a:off x="725332" y="1621650"/>
            <a:ext cx="47673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5"/>
          <p:cNvSpPr txBox="1"/>
          <p:nvPr>
            <p:ph idx="2" type="body"/>
          </p:nvPr>
        </p:nvSpPr>
        <p:spPr>
          <a:xfrm>
            <a:off x="725331" y="3429000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55"/>
          <p:cNvSpPr txBox="1"/>
          <p:nvPr>
            <p:ph idx="3" type="body"/>
          </p:nvPr>
        </p:nvSpPr>
        <p:spPr>
          <a:xfrm>
            <a:off x="725331" y="3768755"/>
            <a:ext cx="498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8ea84a490a_5_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" name="Google Shape;21;g38ea84a490a_5_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g38ea84a490a_5_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僅中文標題">
  <p:cSld name="1_內容頁_僅中文標題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9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中文標題＋文字">
  <p:cSld name="內容頁_中文標題＋文字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icrosoft JhengHei"/>
              <a:buNone/>
              <a:defRPr b="1" i="0" sz="3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8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8"/>
          <p:cNvSpPr txBox="1"/>
          <p:nvPr>
            <p:ph idx="2" type="body"/>
          </p:nvPr>
        </p:nvSpPr>
        <p:spPr>
          <a:xfrm>
            <a:off x="715566" y="1213947"/>
            <a:ext cx="75771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8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英文標題＋文字">
  <p:cSld name="內容頁_英文標題＋文字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/>
          <p:nvPr>
            <p:ph type="ctrTitle"/>
          </p:nvPr>
        </p:nvSpPr>
        <p:spPr>
          <a:xfrm>
            <a:off x="715019" y="546514"/>
            <a:ext cx="6622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ulish"/>
              <a:buNone/>
              <a:defRPr b="1" i="0" sz="2600" u="none" cap="none" strike="noStrik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9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9"/>
          <p:cNvSpPr txBox="1"/>
          <p:nvPr>
            <p:ph idx="2" type="body"/>
          </p:nvPr>
        </p:nvSpPr>
        <p:spPr>
          <a:xfrm>
            <a:off x="715566" y="1184141"/>
            <a:ext cx="75771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">
  <p:cSld name="內容頁_滿版圖片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0"/>
          <p:cNvSpPr/>
          <p:nvPr>
            <p:ph idx="2" type="pic"/>
          </p:nvPr>
        </p:nvSpPr>
        <p:spPr>
          <a:xfrm>
            <a:off x="0" y="0"/>
            <a:ext cx="9002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0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內容頁_滿版圖片＋中文標題">
  <p:cSld name="內容頁_滿版圖片＋中文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1"/>
          <p:cNvSpPr/>
          <p:nvPr>
            <p:ph idx="2" type="pic"/>
          </p:nvPr>
        </p:nvSpPr>
        <p:spPr>
          <a:xfrm>
            <a:off x="0" y="891988"/>
            <a:ext cx="9001800" cy="4251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61"/>
          <p:cNvSpPr/>
          <p:nvPr/>
        </p:nvSpPr>
        <p:spPr>
          <a:xfrm>
            <a:off x="1" y="0"/>
            <a:ext cx="8997900" cy="891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1"/>
          <p:cNvSpPr txBox="1"/>
          <p:nvPr>
            <p:ph type="ctrTitle"/>
          </p:nvPr>
        </p:nvSpPr>
        <p:spPr>
          <a:xfrm>
            <a:off x="715019" y="269254"/>
            <a:ext cx="7841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icrosoft JhengHei"/>
              <a:buNone/>
              <a:defRPr b="1" i="0" sz="27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11" Type="http://schemas.openxmlformats.org/officeDocument/2006/relationships/image" Target="../media/image22.png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1" Type="http://schemas.openxmlformats.org/officeDocument/2006/relationships/image" Target="../media/image18.png"/><Relationship Id="rId10" Type="http://schemas.openxmlformats.org/officeDocument/2006/relationships/image" Target="../media/image5.png"/><Relationship Id="rId12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hyperlink" Target="https://tbrain.trendmicro.com.tw/Competitions/Details/4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licer.org/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lab.research.google.com/drive/1iC7i_EWCZsCr5T-7jDD77V8dt_simGsn?usp=sharing" TargetMode="External"/><Relationship Id="rId4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0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Relationship Id="rId4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colab.research.google.com/drive/1LtvjHWXEJxWIPBvm-kKsTpWprs_qUy-J?usp=sharing" TargetMode="External"/><Relationship Id="rId4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106.png"/><Relationship Id="rId5" Type="http://schemas.openxmlformats.org/officeDocument/2006/relationships/image" Target="../media/image7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10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81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9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github.com/kairaun/CardiacSegV2" TargetMode="External"/><Relationship Id="rId4" Type="http://schemas.openxmlformats.org/officeDocument/2006/relationships/image" Target="../media/image88.png"/><Relationship Id="rId5" Type="http://schemas.openxmlformats.org/officeDocument/2006/relationships/image" Target="../media/image10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anaconda.org/" TargetMode="External"/><Relationship Id="rId4" Type="http://schemas.openxmlformats.org/officeDocument/2006/relationships/image" Target="../media/image9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0.png"/><Relationship Id="rId4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www.aicup.tw/" TargetMode="External"/><Relationship Id="rId4" Type="http://schemas.openxmlformats.org/officeDocument/2006/relationships/hyperlink" Target="https://tbrain.trendmicro.com.tw/" TargetMode="External"/><Relationship Id="rId5" Type="http://schemas.openxmlformats.org/officeDocument/2006/relationships/hyperlink" Target="https://forms.gle/iPmop91raJNcAUvUA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type="ctrTitle"/>
          </p:nvPr>
        </p:nvSpPr>
        <p:spPr>
          <a:xfrm>
            <a:off x="725332" y="1705871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/>
              <a:t>AI CUP 2025 秋季賽</a:t>
            </a:r>
            <a:endParaRPr/>
          </a:p>
        </p:txBody>
      </p:sp>
      <p:sp>
        <p:nvSpPr>
          <p:cNvPr id="128" name="Google Shape;128;p1"/>
          <p:cNvSpPr txBox="1"/>
          <p:nvPr>
            <p:ph idx="1" type="body"/>
          </p:nvPr>
        </p:nvSpPr>
        <p:spPr>
          <a:xfrm>
            <a:off x="725332" y="2255322"/>
            <a:ext cx="76434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電腦斷層心臟肌肉影像分割競賽 I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心臟肌肉影像分割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6421125" y="332925"/>
            <a:ext cx="2515200" cy="385800"/>
          </a:xfrm>
          <a:prstGeom prst="rect">
            <a:avLst/>
          </a:prstGeom>
          <a:solidFill>
            <a:srgbClr val="7B67E6"/>
          </a:solidFill>
          <a:ln cap="flat" cmpd="sng" w="9525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725325" y="988075"/>
            <a:ext cx="4423500" cy="385800"/>
          </a:xfrm>
          <a:prstGeom prst="rect">
            <a:avLst/>
          </a:prstGeom>
          <a:solidFill>
            <a:srgbClr val="432FA6"/>
          </a:solidFill>
          <a:ln cap="flat" cmpd="sng" w="9525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ea84a490a_2_284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7" name="Google Shape;427;g38ea84a490a_2_284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上傳權重檔至google drive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428" name="Google Shape;428;g38ea84a490a_2_284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g38ea84a490a_2_284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430" name="Google Shape;430;g38ea84a490a_2_284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38ea84a490a_2_284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g38ea84a490a_2_284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433" name="Google Shape;433;g38ea84a490a_2_284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434" name="Google Shape;434;g38ea84a490a_2_28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" name="Google Shape;435;g38ea84a490a_2_284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436" name="Google Shape;436;g38ea84a490a_2_284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437" name="Google Shape;437;g38ea84a490a_2_28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g38ea84a490a_2_284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8ea84a490a_2_284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g38ea84a490a_2_284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441" name="Google Shape;441;g38ea84a490a_2_284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38ea84a490a_2_284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g38ea84a490a_2_284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g38ea84a490a_2_284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445" name="Google Shape;445;g38ea84a490a_2_284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g38ea84a490a_2_284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g38ea84a490a_2_284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448" name="Google Shape;448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49" name="Google Shape;449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50" name="Google Shape;450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451" name="Google Shape;451;g38ea84a490a_2_2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8ea84a490a_2_284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8ea84a490a_2_284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g38ea84a490a_2_284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455" name="Google Shape;455;g38ea84a490a_2_284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456" name="Google Shape;456;g38ea84a490a_2_284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7" name="Google Shape;457;g38ea84a490a_2_2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8ea84a490a_2_284"/>
          <p:cNvSpPr txBox="1"/>
          <p:nvPr/>
        </p:nvSpPr>
        <p:spPr>
          <a:xfrm>
            <a:off x="7434425" y="1776625"/>
            <a:ext cx="11532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459" name="Google Shape;459;g38ea84a490a_2_2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60" name="Google Shape;460;g38ea84a490a_2_2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g38ea84a490a_2_284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462" name="Google Shape;462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63" name="Google Shape;463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64" name="Google Shape;464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g38ea84a490a_2_284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466" name="Google Shape;466;g38ea84a490a_2_284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467" name="Google Shape;467;g38ea84a490a_2_284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g38ea84a490a_2_284"/>
          <p:cNvSpPr/>
          <p:nvPr/>
        </p:nvSpPr>
        <p:spPr>
          <a:xfrm flipH="1">
            <a:off x="4899633" y="2039288"/>
            <a:ext cx="587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フォルダのイラスト" id="469" name="Google Shape;469;g38ea84a490a_2_2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1306" y="1668635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70" name="Google Shape;470;g38ea84a490a_2_2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5107231" y="1761370"/>
            <a:ext cx="268441" cy="2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8ea84a490a_2_284"/>
          <p:cNvSpPr/>
          <p:nvPr/>
        </p:nvSpPr>
        <p:spPr>
          <a:xfrm flipH="1" rot="10800000">
            <a:off x="4074907" y="2787021"/>
            <a:ext cx="3513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g38ea84a490a_2_284"/>
          <p:cNvGrpSpPr/>
          <p:nvPr/>
        </p:nvGrpSpPr>
        <p:grpSpPr>
          <a:xfrm>
            <a:off x="4670993" y="2959636"/>
            <a:ext cx="1349582" cy="576658"/>
            <a:chOff x="5567898" y="3927020"/>
            <a:chExt cx="1880689" cy="768877"/>
          </a:xfrm>
        </p:grpSpPr>
        <p:sp>
          <p:nvSpPr>
            <p:cNvPr id="473" name="Google Shape;473;g38ea84a490a_2_284"/>
            <p:cNvSpPr txBox="1"/>
            <p:nvPr/>
          </p:nvSpPr>
          <p:spPr>
            <a:xfrm>
              <a:off x="5752987" y="4110897"/>
              <a:ext cx="1695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Colab baseline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訓練出的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儲存至本地電腦</a:t>
              </a:r>
              <a:endPara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38ea84a490a_2_284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475" name="Google Shape;475;g38ea84a490a_2_2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3882" y="2783549"/>
            <a:ext cx="529109" cy="48973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8ea84a490a_2_284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8ea84a490a_2_284"/>
          <p:cNvSpPr/>
          <p:nvPr/>
        </p:nvSpPr>
        <p:spPr>
          <a:xfrm flipH="1">
            <a:off x="5792570" y="1130225"/>
            <a:ext cx="2451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g38ea84a490a_2_284"/>
          <p:cNvGrpSpPr/>
          <p:nvPr/>
        </p:nvGrpSpPr>
        <p:grpSpPr>
          <a:xfrm>
            <a:off x="6330938" y="835039"/>
            <a:ext cx="1374783" cy="431662"/>
            <a:chOff x="3097865" y="3936638"/>
            <a:chExt cx="1833044" cy="575549"/>
          </a:xfrm>
        </p:grpSpPr>
        <p:sp>
          <p:nvSpPr>
            <p:cNvPr id="479" name="Google Shape;479;g38ea84a490a_2_284"/>
            <p:cNvSpPr txBox="1"/>
            <p:nvPr/>
          </p:nvSpPr>
          <p:spPr>
            <a:xfrm>
              <a:off x="3269209" y="4091587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480" name="Google Shape;480;g38ea84a490a_2_284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481" name="Google Shape;481;g38ea84a490a_2_2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17906" y="1534052"/>
            <a:ext cx="302844" cy="28030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8ea84a490a_2_284"/>
          <p:cNvSpPr txBox="1"/>
          <p:nvPr/>
        </p:nvSpPr>
        <p:spPr>
          <a:xfrm>
            <a:off x="6516275" y="582650"/>
            <a:ext cx="108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作業二終點</a:t>
            </a:r>
            <a:endParaRPr sz="1100"/>
          </a:p>
        </p:txBody>
      </p:sp>
      <p:grpSp>
        <p:nvGrpSpPr>
          <p:cNvPr id="483" name="Google Shape;483;g38ea84a490a_2_284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484" name="Google Shape;484;g38ea84a490a_2_28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g38ea84a490a_2_284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grpSp>
        <p:nvGrpSpPr>
          <p:cNvPr id="486" name="Google Shape;486;g38ea84a490a_2_284"/>
          <p:cNvGrpSpPr/>
          <p:nvPr/>
        </p:nvGrpSpPr>
        <p:grpSpPr>
          <a:xfrm>
            <a:off x="3646545" y="2246221"/>
            <a:ext cx="1291457" cy="576658"/>
            <a:chOff x="5567898" y="3927020"/>
            <a:chExt cx="1799689" cy="768877"/>
          </a:xfrm>
        </p:grpSpPr>
        <p:sp>
          <p:nvSpPr>
            <p:cNvPr id="487" name="Google Shape;487;g38ea84a490a_2_284"/>
            <p:cNvSpPr txBox="1"/>
            <p:nvPr/>
          </p:nvSpPr>
          <p:spPr>
            <a:xfrm>
              <a:off x="5752987" y="4110897"/>
              <a:ext cx="1614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drive中的資料集會自行載入到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38ea84a490a_2_284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フォルダのイラスト" id="489" name="Google Shape;489;g38ea84a490a_2_2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490" name="Google Shape;490;g38ea84a490a_2_2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5816" y="2102540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491" name="Google Shape;491;g38ea84a490a_2_2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90243" y="2179861"/>
            <a:ext cx="158267" cy="14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92" name="Google Shape;492;g38ea84a490a_2_2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g38ea84a490a_2_284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494" name="Google Shape;494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95" name="Google Shape;495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96" name="Google Shape;496;g38ea84a490a_2_2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8ea84a490a_2_290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3" name="Google Shape;503;g38ea84a490a_2_290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推論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504" name="Google Shape;504;g38ea84a490a_2_290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5" name="Google Shape;505;g38ea84a490a_2_290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506" name="Google Shape;506;g38ea84a490a_2_290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zh-TW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lang="zh-TW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g38ea84a490a_2_290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g38ea84a490a_2_290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509" name="Google Shape;509;g38ea84a490a_2_290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510" name="Google Shape;510;g38ea84a490a_2_29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Google Shape;511;g38ea84a490a_2_290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512" name="Google Shape;512;g38ea84a490a_2_290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513" name="Google Shape;513;g38ea84a490a_2_29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g38ea84a490a_2_290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8ea84a490a_2_290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g38ea84a490a_2_290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517" name="Google Shape;517;g38ea84a490a_2_290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38ea84a490a_2_290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g38ea84a490a_2_290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g38ea84a490a_2_290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521" name="Google Shape;521;g38ea84a490a_2_290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38ea84a490a_2_290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g38ea84a490a_2_290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524" name="Google Shape;524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25" name="Google Shape;525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26" name="Google Shape;526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527" name="Google Shape;527;g38ea84a490a_2_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38ea84a490a_2_290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38ea84a490a_2_290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g38ea84a490a_2_290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531" name="Google Shape;531;g38ea84a490a_2_290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532" name="Google Shape;532;g38ea84a490a_2_290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3" name="Google Shape;533;g38ea84a490a_2_2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8ea84a490a_2_290"/>
          <p:cNvSpPr txBox="1"/>
          <p:nvPr/>
        </p:nvSpPr>
        <p:spPr>
          <a:xfrm>
            <a:off x="7434429" y="1776627"/>
            <a:ext cx="1081200" cy="4080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535" name="Google Shape;535;g38ea84a490a_2_2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536" name="Google Shape;536;g38ea84a490a_2_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g38ea84a490a_2_290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538" name="Google Shape;538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39" name="Google Shape;539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40" name="Google Shape;540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g38ea84a490a_2_290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542" name="Google Shape;542;g38ea84a490a_2_290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543" name="Google Shape;543;g38ea84a490a_2_29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4" name="Google Shape;544;g38ea84a490a_2_290"/>
          <p:cNvSpPr/>
          <p:nvPr/>
        </p:nvSpPr>
        <p:spPr>
          <a:xfrm flipH="1">
            <a:off x="4899633" y="2039288"/>
            <a:ext cx="587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フォルダのイラスト" id="545" name="Google Shape;545;g38ea84a490a_2_2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1306" y="1668635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546" name="Google Shape;546;g38ea84a490a_2_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5107231" y="1761370"/>
            <a:ext cx="268441" cy="2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38ea84a490a_2_290"/>
          <p:cNvSpPr/>
          <p:nvPr/>
        </p:nvSpPr>
        <p:spPr>
          <a:xfrm flipH="1" rot="10800000">
            <a:off x="4074907" y="2787021"/>
            <a:ext cx="3513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8" name="Google Shape;548;g38ea84a490a_2_290"/>
          <p:cNvGrpSpPr/>
          <p:nvPr/>
        </p:nvGrpSpPr>
        <p:grpSpPr>
          <a:xfrm>
            <a:off x="4670993" y="2959636"/>
            <a:ext cx="1349582" cy="576658"/>
            <a:chOff x="5567898" y="3927020"/>
            <a:chExt cx="1880689" cy="768877"/>
          </a:xfrm>
        </p:grpSpPr>
        <p:sp>
          <p:nvSpPr>
            <p:cNvPr id="549" name="Google Shape;549;g38ea84a490a_2_290"/>
            <p:cNvSpPr txBox="1"/>
            <p:nvPr/>
          </p:nvSpPr>
          <p:spPr>
            <a:xfrm>
              <a:off x="5752987" y="4110897"/>
              <a:ext cx="1695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訓練出的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儲存至本地電腦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g38ea84a490a_2_290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551" name="Google Shape;551;g38ea84a490a_2_2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3882" y="2783549"/>
            <a:ext cx="529109" cy="48973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8ea84a490a_2_290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38ea84a490a_2_290"/>
          <p:cNvSpPr/>
          <p:nvPr/>
        </p:nvSpPr>
        <p:spPr>
          <a:xfrm flipH="1">
            <a:off x="5792570" y="1130225"/>
            <a:ext cx="2451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" name="Google Shape;554;g38ea84a490a_2_290"/>
          <p:cNvGrpSpPr/>
          <p:nvPr/>
        </p:nvGrpSpPr>
        <p:grpSpPr>
          <a:xfrm>
            <a:off x="6330938" y="835039"/>
            <a:ext cx="1374783" cy="431662"/>
            <a:chOff x="3097865" y="3936638"/>
            <a:chExt cx="1833044" cy="575549"/>
          </a:xfrm>
        </p:grpSpPr>
        <p:sp>
          <p:nvSpPr>
            <p:cNvPr id="555" name="Google Shape;555;g38ea84a490a_2_290"/>
            <p:cNvSpPr txBox="1"/>
            <p:nvPr/>
          </p:nvSpPr>
          <p:spPr>
            <a:xfrm>
              <a:off x="3269209" y="4091587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556" name="Google Shape;556;g38ea84a490a_2_290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557" name="Google Shape;557;g38ea84a490a_2_2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17906" y="1534052"/>
            <a:ext cx="302844" cy="280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g38ea84a490a_2_290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559" name="Google Shape;559;g38ea84a490a_2_290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560" name="Google Shape;560;g38ea84a490a_2_29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g38ea84a490a_2_290"/>
          <p:cNvGrpSpPr/>
          <p:nvPr/>
        </p:nvGrpSpPr>
        <p:grpSpPr>
          <a:xfrm>
            <a:off x="2206355" y="2214858"/>
            <a:ext cx="1334471" cy="701533"/>
            <a:chOff x="5567898" y="3927020"/>
            <a:chExt cx="1779294" cy="923678"/>
          </a:xfrm>
        </p:grpSpPr>
        <p:sp>
          <p:nvSpPr>
            <p:cNvPr id="562" name="Google Shape;562;g38ea84a490a_2_290"/>
            <p:cNvSpPr txBox="1"/>
            <p:nvPr/>
          </p:nvSpPr>
          <p:spPr>
            <a:xfrm>
              <a:off x="5752992" y="4110898"/>
              <a:ext cx="1594200" cy="73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endParaRPr b="1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與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38ea84a490a_2_290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g38ea84a490a_2_290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565" name="Google Shape;565;g38ea84a490a_2_29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g38ea84a490a_2_290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sp>
        <p:nvSpPr>
          <p:cNvPr id="567" name="Google Shape;567;g38ea84a490a_2_290"/>
          <p:cNvSpPr/>
          <p:nvPr/>
        </p:nvSpPr>
        <p:spPr>
          <a:xfrm flipH="1">
            <a:off x="2905965" y="1237242"/>
            <a:ext cx="29982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脳のイラスト | かわいいフリー素材集 いらすとや" id="568" name="Google Shape;568;g38ea84a490a_2_2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9892" y="1623170"/>
            <a:ext cx="302844" cy="280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g38ea84a490a_2_290"/>
          <p:cNvGrpSpPr/>
          <p:nvPr/>
        </p:nvGrpSpPr>
        <p:grpSpPr>
          <a:xfrm>
            <a:off x="3646545" y="2246221"/>
            <a:ext cx="1291457" cy="576658"/>
            <a:chOff x="5567898" y="3927020"/>
            <a:chExt cx="1799689" cy="768877"/>
          </a:xfrm>
        </p:grpSpPr>
        <p:sp>
          <p:nvSpPr>
            <p:cNvPr id="570" name="Google Shape;570;g38ea84a490a_2_290"/>
            <p:cNvSpPr txBox="1"/>
            <p:nvPr/>
          </p:nvSpPr>
          <p:spPr>
            <a:xfrm>
              <a:off x="5752987" y="4110897"/>
              <a:ext cx="1614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drive中的資料集會自行載入到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38ea84a490a_2_290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フォルダのイラスト" id="572" name="Google Shape;572;g38ea84a490a_2_2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573" name="Google Shape;573;g38ea84a490a_2_2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5816" y="2102540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574" name="Google Shape;574;g38ea84a490a_2_2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90243" y="2179861"/>
            <a:ext cx="158267" cy="14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575" name="Google Shape;575;g38ea84a490a_2_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g38ea84a490a_2_290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577" name="Google Shape;577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78" name="Google Shape;578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579" name="Google Shape;579;g38ea84a490a_2_2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ea84a490a_2_427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6" name="Google Shape;586;g38ea84a490a_2_427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推論後資料存回本地端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587" name="Google Shape;587;g38ea84a490a_2_427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" name="Google Shape;588;g38ea84a490a_2_427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589" name="Google Shape;589;g38ea84a490a_2_427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zh-TW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lang="zh-TW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g38ea84a490a_2_427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g38ea84a490a_2_427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592" name="Google Shape;592;g38ea84a490a_2_427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593" name="Google Shape;593;g38ea84a490a_2_42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g38ea84a490a_2_427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595" name="Google Shape;595;g38ea84a490a_2_427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596" name="Google Shape;596;g38ea84a490a_2_42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g38ea84a490a_2_427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38ea84a490a_2_427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g38ea84a490a_2_427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600" name="Google Shape;600;g38ea84a490a_2_427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38ea84a490a_2_427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g38ea84a490a_2_427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g38ea84a490a_2_427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604" name="Google Shape;604;g38ea84a490a_2_427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g38ea84a490a_2_427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6" name="Google Shape;606;g38ea84a490a_2_427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607" name="Google Shape;607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08" name="Google Shape;608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09" name="Google Shape;609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610" name="Google Shape;610;g38ea84a490a_2_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8ea84a490a_2_427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8ea84a490a_2_427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3" name="Google Shape;613;g38ea84a490a_2_427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614" name="Google Shape;614;g38ea84a490a_2_427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615" name="Google Shape;615;g38ea84a490a_2_427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6" name="Google Shape;616;g38ea84a490a_2_4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38ea84a490a_2_427"/>
          <p:cNvSpPr txBox="1"/>
          <p:nvPr/>
        </p:nvSpPr>
        <p:spPr>
          <a:xfrm>
            <a:off x="7434429" y="1776627"/>
            <a:ext cx="1081200" cy="4080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618" name="Google Shape;618;g38ea84a490a_2_4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619" name="Google Shape;619;g38ea84a490a_2_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g38ea84a490a_2_427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621" name="Google Shape;621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22" name="Google Shape;622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23" name="Google Shape;623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g38ea84a490a_2_427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625" name="Google Shape;625;g38ea84a490a_2_427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626" name="Google Shape;626;g38ea84a490a_2_42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g38ea84a490a_2_427"/>
          <p:cNvSpPr/>
          <p:nvPr/>
        </p:nvSpPr>
        <p:spPr>
          <a:xfrm flipH="1">
            <a:off x="4899633" y="2039288"/>
            <a:ext cx="587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フォルダのイラスト" id="628" name="Google Shape;628;g38ea84a490a_2_4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1306" y="1668635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629" name="Google Shape;629;g38ea84a490a_2_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5107231" y="1761370"/>
            <a:ext cx="268441" cy="2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38ea84a490a_2_427"/>
          <p:cNvSpPr/>
          <p:nvPr/>
        </p:nvSpPr>
        <p:spPr>
          <a:xfrm flipH="1" rot="10800000">
            <a:off x="4074907" y="2787021"/>
            <a:ext cx="3513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" name="Google Shape;631;g38ea84a490a_2_427"/>
          <p:cNvGrpSpPr/>
          <p:nvPr/>
        </p:nvGrpSpPr>
        <p:grpSpPr>
          <a:xfrm>
            <a:off x="4670993" y="2959636"/>
            <a:ext cx="1349582" cy="576658"/>
            <a:chOff x="5567898" y="3927020"/>
            <a:chExt cx="1880689" cy="768877"/>
          </a:xfrm>
        </p:grpSpPr>
        <p:sp>
          <p:nvSpPr>
            <p:cNvPr id="632" name="Google Shape;632;g38ea84a490a_2_427"/>
            <p:cNvSpPr txBox="1"/>
            <p:nvPr/>
          </p:nvSpPr>
          <p:spPr>
            <a:xfrm>
              <a:off x="5752987" y="4110897"/>
              <a:ext cx="1695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訓練出的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儲存至本地電腦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38ea84a490a_2_427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634" name="Google Shape;634;g38ea84a490a_2_4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3882" y="2783549"/>
            <a:ext cx="529109" cy="48973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8ea84a490a_2_427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38ea84a490a_2_427"/>
          <p:cNvSpPr/>
          <p:nvPr/>
        </p:nvSpPr>
        <p:spPr>
          <a:xfrm flipH="1">
            <a:off x="5792570" y="1130225"/>
            <a:ext cx="2451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g38ea84a490a_2_427"/>
          <p:cNvGrpSpPr/>
          <p:nvPr/>
        </p:nvGrpSpPr>
        <p:grpSpPr>
          <a:xfrm>
            <a:off x="6330938" y="835039"/>
            <a:ext cx="1374783" cy="431662"/>
            <a:chOff x="3097865" y="3936638"/>
            <a:chExt cx="1833044" cy="575549"/>
          </a:xfrm>
        </p:grpSpPr>
        <p:sp>
          <p:nvSpPr>
            <p:cNvPr id="638" name="Google Shape;638;g38ea84a490a_2_427"/>
            <p:cNvSpPr txBox="1"/>
            <p:nvPr/>
          </p:nvSpPr>
          <p:spPr>
            <a:xfrm>
              <a:off x="3269209" y="4091587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639" name="Google Shape;639;g38ea84a490a_2_427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640" name="Google Shape;640;g38ea84a490a_2_4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17906" y="1534052"/>
            <a:ext cx="302844" cy="280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g38ea84a490a_2_427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642" name="Google Shape;642;g38ea84a490a_2_427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643" name="Google Shape;643;g38ea84a490a_2_42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g38ea84a490a_2_427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645" name="Google Shape;645;g38ea84a490a_2_4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8ea84a490a_2_427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sp>
        <p:nvSpPr>
          <p:cNvPr id="647" name="Google Shape;647;g38ea84a490a_2_427"/>
          <p:cNvSpPr/>
          <p:nvPr/>
        </p:nvSpPr>
        <p:spPr>
          <a:xfrm flipH="1">
            <a:off x="2905965" y="1237242"/>
            <a:ext cx="29982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脳のイラスト | かわいいフリー素材集 いらすとや" id="648" name="Google Shape;648;g38ea84a490a_2_4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9892" y="1623170"/>
            <a:ext cx="302844" cy="280308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8ea84a490a_2_427"/>
          <p:cNvSpPr/>
          <p:nvPr/>
        </p:nvSpPr>
        <p:spPr>
          <a:xfrm flipH="1" rot="10800000">
            <a:off x="2799334" y="2818983"/>
            <a:ext cx="5023500" cy="1259100"/>
          </a:xfrm>
          <a:prstGeom prst="curvedDownArrow">
            <a:avLst>
              <a:gd fmla="val 6661" name="adj1"/>
              <a:gd fmla="val 16717" name="adj2"/>
              <a:gd fmla="val 25629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0" name="Google Shape;650;g38ea84a490a_2_427"/>
          <p:cNvGrpSpPr/>
          <p:nvPr/>
        </p:nvGrpSpPr>
        <p:grpSpPr>
          <a:xfrm>
            <a:off x="3950023" y="3678907"/>
            <a:ext cx="1987049" cy="453358"/>
            <a:chOff x="5567898" y="3927020"/>
            <a:chExt cx="2638493" cy="604477"/>
          </a:xfrm>
        </p:grpSpPr>
        <p:sp>
          <p:nvSpPr>
            <p:cNvPr id="651" name="Google Shape;651;g38ea84a490a_2_427"/>
            <p:cNvSpPr txBox="1"/>
            <p:nvPr/>
          </p:nvSpPr>
          <p:spPr>
            <a:xfrm>
              <a:off x="5752991" y="4110897"/>
              <a:ext cx="24534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完成後的 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.nii.gz 檔案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存入本地電腦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(合併成一份)</a:t>
              </a:r>
              <a:endParaRPr sz="1100"/>
            </a:p>
          </p:txBody>
        </p:sp>
        <p:sp>
          <p:nvSpPr>
            <p:cNvPr id="652" name="Google Shape;652;g38ea84a490a_2_427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g38ea84a490a_2_427"/>
          <p:cNvGrpSpPr/>
          <p:nvPr/>
        </p:nvGrpSpPr>
        <p:grpSpPr>
          <a:xfrm>
            <a:off x="2206355" y="2214858"/>
            <a:ext cx="1334471" cy="701533"/>
            <a:chOff x="5567898" y="3927020"/>
            <a:chExt cx="1779294" cy="923678"/>
          </a:xfrm>
        </p:grpSpPr>
        <p:sp>
          <p:nvSpPr>
            <p:cNvPr id="654" name="Google Shape;654;g38ea84a490a_2_427"/>
            <p:cNvSpPr txBox="1"/>
            <p:nvPr/>
          </p:nvSpPr>
          <p:spPr>
            <a:xfrm>
              <a:off x="5752992" y="4110898"/>
              <a:ext cx="1594200" cy="73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endParaRPr b="1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與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38ea84a490a_2_427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g38ea84a490a_2_427"/>
          <p:cNvGrpSpPr/>
          <p:nvPr/>
        </p:nvGrpSpPr>
        <p:grpSpPr>
          <a:xfrm>
            <a:off x="2819096" y="2919276"/>
            <a:ext cx="507041" cy="529333"/>
            <a:chOff x="3288115" y="2099197"/>
            <a:chExt cx="2890767" cy="3017860"/>
          </a:xfrm>
        </p:grpSpPr>
        <p:pic>
          <p:nvPicPr>
            <p:cNvPr descr="答案用紙のイラスト（記入・斜め）" id="657" name="Google Shape;657;g38ea84a490a_2_4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58" name="Google Shape;658;g38ea84a490a_2_4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59" name="Google Shape;659;g38ea84a490a_2_4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" name="Google Shape;660;g38ea84a490a_2_427"/>
          <p:cNvGrpSpPr/>
          <p:nvPr/>
        </p:nvGrpSpPr>
        <p:grpSpPr>
          <a:xfrm>
            <a:off x="3646545" y="2246221"/>
            <a:ext cx="1291457" cy="576658"/>
            <a:chOff x="5567898" y="3927020"/>
            <a:chExt cx="1799689" cy="768877"/>
          </a:xfrm>
        </p:grpSpPr>
        <p:sp>
          <p:nvSpPr>
            <p:cNvPr id="661" name="Google Shape;661;g38ea84a490a_2_427"/>
            <p:cNvSpPr txBox="1"/>
            <p:nvPr/>
          </p:nvSpPr>
          <p:spPr>
            <a:xfrm>
              <a:off x="5752987" y="4110897"/>
              <a:ext cx="1614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drive中的資料集會自行載入到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38ea84a490a_2_427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フォルダのイラスト" id="663" name="Google Shape;663;g38ea84a490a_2_4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9475" y="2105874"/>
            <a:ext cx="347121" cy="263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" name="Google Shape;664;g38ea84a490a_2_427"/>
          <p:cNvGrpSpPr/>
          <p:nvPr/>
        </p:nvGrpSpPr>
        <p:grpSpPr>
          <a:xfrm>
            <a:off x="7515400" y="2164559"/>
            <a:ext cx="170266" cy="177752"/>
            <a:chOff x="3288115" y="2099197"/>
            <a:chExt cx="2890767" cy="3017860"/>
          </a:xfrm>
        </p:grpSpPr>
        <p:pic>
          <p:nvPicPr>
            <p:cNvPr descr="答案用紙のイラスト（記入・斜め）" id="665" name="Google Shape;665;g38ea84a490a_2_4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66" name="Google Shape;666;g38ea84a490a_2_4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67" name="Google Shape;667;g38ea84a490a_2_4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フォルダのイラスト" id="668" name="Google Shape;668;g38ea84a490a_2_4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669" name="Google Shape;669;g38ea84a490a_2_4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5816" y="2102540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670" name="Google Shape;670;g38ea84a490a_2_4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90243" y="2179861"/>
            <a:ext cx="158267" cy="14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671" name="Google Shape;671;g38ea84a490a_2_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g38ea84a490a_2_427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673" name="Google Shape;673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74" name="Google Shape;674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675" name="Google Shape;675;g38ea84a490a_2_4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a84a490a_2_433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2" name="Google Shape;682;g38ea84a490a_2_433"/>
          <p:cNvSpPr txBox="1"/>
          <p:nvPr>
            <p:ph type="ctrTitle"/>
          </p:nvPr>
        </p:nvSpPr>
        <p:spPr>
          <a:xfrm>
            <a:off x="-86359" y="8557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上傳解答</a:t>
            </a:r>
            <a:endParaRPr sz="2000"/>
          </a:p>
        </p:txBody>
      </p:sp>
      <p:sp>
        <p:nvSpPr>
          <p:cNvPr id="683" name="Google Shape;683;g38ea84a490a_2_433"/>
          <p:cNvSpPr/>
          <p:nvPr/>
        </p:nvSpPr>
        <p:spPr>
          <a:xfrm flipH="1">
            <a:off x="1044207" y="377759"/>
            <a:ext cx="7055700" cy="15270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75000" name="adj5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4" name="Google Shape;684;g38ea84a490a_2_433"/>
          <p:cNvGrpSpPr/>
          <p:nvPr/>
        </p:nvGrpSpPr>
        <p:grpSpPr>
          <a:xfrm>
            <a:off x="1570323" y="114825"/>
            <a:ext cx="805946" cy="841379"/>
            <a:chOff x="3288115" y="2099197"/>
            <a:chExt cx="2890767" cy="3017860"/>
          </a:xfrm>
        </p:grpSpPr>
        <p:pic>
          <p:nvPicPr>
            <p:cNvPr descr="答案用紙のイラスト（記入・斜め）" id="685" name="Google Shape;685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86" name="Google Shape;686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687" name="Google Shape;687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" name="Google Shape;688;g38ea84a490a_2_433"/>
          <p:cNvGrpSpPr/>
          <p:nvPr/>
        </p:nvGrpSpPr>
        <p:grpSpPr>
          <a:xfrm>
            <a:off x="2664334" y="331721"/>
            <a:ext cx="3864720" cy="397569"/>
            <a:chOff x="3603009" y="5113291"/>
            <a:chExt cx="5152960" cy="530092"/>
          </a:xfrm>
        </p:grpSpPr>
        <p:sp>
          <p:nvSpPr>
            <p:cNvPr id="689" name="Google Shape;689;g38ea84a490a_2_433"/>
            <p:cNvSpPr txBox="1"/>
            <p:nvPr/>
          </p:nvSpPr>
          <p:spPr>
            <a:xfrm>
              <a:off x="3769969" y="5263883"/>
              <a:ext cx="4986000" cy="379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上傳解答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.nii.gz 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合併成一份的</a:t>
              </a:r>
              <a:r>
                <a:rPr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.zip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檔案)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g38ea84a490a_2_433"/>
            <p:cNvSpPr/>
            <p:nvPr/>
          </p:nvSpPr>
          <p:spPr>
            <a:xfrm>
              <a:off x="3603009" y="5113291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バンザイをしている学生たちのイラスト" id="691" name="Google Shape;691;g38ea84a490a_2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31" y="853635"/>
            <a:ext cx="1134858" cy="7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38ea84a490a_2_433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3" name="Google Shape;693;g38ea84a490a_2_433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694" name="Google Shape;694;g38ea84a490a_2_433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zh-TW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lang="zh-TW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g38ea84a490a_2_433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g38ea84a490a_2_433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697" name="Google Shape;697;g38ea84a490a_2_43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698" name="Google Shape;698;g38ea84a490a_2_433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9" name="Google Shape;699;g38ea84a490a_2_433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700" name="Google Shape;700;g38ea84a490a_2_43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701" name="Google Shape;701;g38ea84a490a_2_433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2" name="Google Shape;702;g38ea84a490a_2_433"/>
          <p:cNvPicPr preferRelativeResize="0"/>
          <p:nvPr/>
        </p:nvPicPr>
        <p:blipFill rotWithShape="1">
          <a:blip r:embed="rId6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8ea84a490a_2_433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4" name="Google Shape;704;g38ea84a490a_2_433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705" name="Google Shape;705;g38ea84a490a_2_433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38ea84a490a_2_433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g38ea84a490a_2_433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8" name="Google Shape;708;g38ea84a490a_2_433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709" name="Google Shape;709;g38ea84a490a_2_433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lang="zh-TW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38ea84a490a_2_433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g38ea84a490a_2_433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712" name="Google Shape;712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13" name="Google Shape;713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14" name="Google Shape;714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715" name="Google Shape;715;g38ea84a490a_2_4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38ea84a490a_2_433"/>
          <p:cNvPicPr preferRelativeResize="0"/>
          <p:nvPr/>
        </p:nvPicPr>
        <p:blipFill rotWithShape="1">
          <a:blip r:embed="rId6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38ea84a490a_2_433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g38ea84a490a_2_433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719" name="Google Shape;719;g38ea84a490a_2_433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720" name="Google Shape;720;g38ea84a490a_2_433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1" name="Google Shape;721;g38ea84a490a_2_4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38ea84a490a_2_433"/>
          <p:cNvSpPr txBox="1"/>
          <p:nvPr/>
        </p:nvSpPr>
        <p:spPr>
          <a:xfrm>
            <a:off x="7434429" y="1776627"/>
            <a:ext cx="1081200" cy="4080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723" name="Google Shape;723;g38ea84a490a_2_4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29475" y="2105874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724" name="Google Shape;724;g38ea84a490a_2_4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725" name="Google Shape;725;g38ea84a490a_2_4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g38ea84a490a_2_433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727" name="Google Shape;727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28" name="Google Shape;728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29" name="Google Shape;729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0" name="Google Shape;730;g38ea84a490a_2_433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731" name="Google Shape;731;g38ea84a490a_2_43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732" name="Google Shape;732;g38ea84a490a_2_433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3" name="Google Shape;733;g38ea84a490a_2_433"/>
          <p:cNvSpPr/>
          <p:nvPr/>
        </p:nvSpPr>
        <p:spPr>
          <a:xfrm flipH="1">
            <a:off x="4899633" y="2039288"/>
            <a:ext cx="587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フォルダのイラスト" id="734" name="Google Shape;734;g38ea84a490a_2_4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51306" y="1668635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735" name="Google Shape;735;g38ea84a490a_2_4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890">
            <a:off x="5107231" y="1761370"/>
            <a:ext cx="268441" cy="2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38ea84a490a_2_433"/>
          <p:cNvSpPr/>
          <p:nvPr/>
        </p:nvSpPr>
        <p:spPr>
          <a:xfrm flipH="1" rot="10800000">
            <a:off x="4074907" y="2787021"/>
            <a:ext cx="3513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g38ea84a490a_2_433"/>
          <p:cNvGrpSpPr/>
          <p:nvPr/>
        </p:nvGrpSpPr>
        <p:grpSpPr>
          <a:xfrm>
            <a:off x="4670993" y="2959636"/>
            <a:ext cx="1349582" cy="576658"/>
            <a:chOff x="5567898" y="3927020"/>
            <a:chExt cx="1880689" cy="768877"/>
          </a:xfrm>
        </p:grpSpPr>
        <p:sp>
          <p:nvSpPr>
            <p:cNvPr id="738" name="Google Shape;738;g38ea84a490a_2_433"/>
            <p:cNvSpPr txBox="1"/>
            <p:nvPr/>
          </p:nvSpPr>
          <p:spPr>
            <a:xfrm>
              <a:off x="5752987" y="4110897"/>
              <a:ext cx="1695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訓練出的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儲存至本地電腦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g38ea84a490a_2_43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740" name="Google Shape;740;g38ea84a490a_2_4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23882" y="2783549"/>
            <a:ext cx="529109" cy="48973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38ea84a490a_2_433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38ea84a490a_2_433"/>
          <p:cNvSpPr/>
          <p:nvPr/>
        </p:nvSpPr>
        <p:spPr>
          <a:xfrm flipH="1">
            <a:off x="5792570" y="1130225"/>
            <a:ext cx="2451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3" name="Google Shape;743;g38ea84a490a_2_433"/>
          <p:cNvGrpSpPr/>
          <p:nvPr/>
        </p:nvGrpSpPr>
        <p:grpSpPr>
          <a:xfrm>
            <a:off x="6330938" y="835039"/>
            <a:ext cx="1374783" cy="431662"/>
            <a:chOff x="3097865" y="3936638"/>
            <a:chExt cx="1833044" cy="575549"/>
          </a:xfrm>
        </p:grpSpPr>
        <p:sp>
          <p:nvSpPr>
            <p:cNvPr id="744" name="Google Shape;744;g38ea84a490a_2_433"/>
            <p:cNvSpPr txBox="1"/>
            <p:nvPr/>
          </p:nvSpPr>
          <p:spPr>
            <a:xfrm>
              <a:off x="3269209" y="4091587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745" name="Google Shape;745;g38ea84a490a_2_433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746" name="Google Shape;746;g38ea84a490a_2_4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7906" y="1534052"/>
            <a:ext cx="302844" cy="280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g38ea84a490a_2_433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748" name="Google Shape;748;g38ea84a490a_2_43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749" name="Google Shape;749;g38ea84a490a_2_433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g38ea84a490a_2_433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751" name="Google Shape;751;g38ea84a490a_2_43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g38ea84a490a_2_433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sp>
        <p:nvSpPr>
          <p:cNvPr id="753" name="Google Shape;753;g38ea84a490a_2_433"/>
          <p:cNvSpPr/>
          <p:nvPr/>
        </p:nvSpPr>
        <p:spPr>
          <a:xfrm flipH="1">
            <a:off x="2905965" y="1237242"/>
            <a:ext cx="29982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脳のイラスト | かわいいフリー素材集 いらすとや" id="754" name="Google Shape;754;g38ea84a490a_2_4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59892" y="1623170"/>
            <a:ext cx="302844" cy="28030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38ea84a490a_2_433"/>
          <p:cNvSpPr/>
          <p:nvPr/>
        </p:nvSpPr>
        <p:spPr>
          <a:xfrm flipH="1" rot="10800000">
            <a:off x="2799334" y="2818983"/>
            <a:ext cx="5023500" cy="1259100"/>
          </a:xfrm>
          <a:prstGeom prst="curvedDownArrow">
            <a:avLst>
              <a:gd fmla="val 6661" name="adj1"/>
              <a:gd fmla="val 16717" name="adj2"/>
              <a:gd fmla="val 25629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6" name="Google Shape;756;g38ea84a490a_2_433"/>
          <p:cNvGrpSpPr/>
          <p:nvPr/>
        </p:nvGrpSpPr>
        <p:grpSpPr>
          <a:xfrm>
            <a:off x="3950023" y="3678907"/>
            <a:ext cx="1987049" cy="453358"/>
            <a:chOff x="5567898" y="3927020"/>
            <a:chExt cx="2638493" cy="604477"/>
          </a:xfrm>
        </p:grpSpPr>
        <p:sp>
          <p:nvSpPr>
            <p:cNvPr id="757" name="Google Shape;757;g38ea84a490a_2_433"/>
            <p:cNvSpPr txBox="1"/>
            <p:nvPr/>
          </p:nvSpPr>
          <p:spPr>
            <a:xfrm>
              <a:off x="5752991" y="4110897"/>
              <a:ext cx="24534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完成後的 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.nii.gz 檔案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存入本地電腦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(合併成一份)</a:t>
              </a:r>
              <a:endParaRPr sz="1100"/>
            </a:p>
          </p:txBody>
        </p:sp>
        <p:sp>
          <p:nvSpPr>
            <p:cNvPr id="758" name="Google Shape;758;g38ea84a490a_2_43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g38ea84a490a_2_433"/>
          <p:cNvGrpSpPr/>
          <p:nvPr/>
        </p:nvGrpSpPr>
        <p:grpSpPr>
          <a:xfrm>
            <a:off x="2206355" y="2214858"/>
            <a:ext cx="1334471" cy="701533"/>
            <a:chOff x="5567898" y="3927020"/>
            <a:chExt cx="1779294" cy="923678"/>
          </a:xfrm>
        </p:grpSpPr>
        <p:sp>
          <p:nvSpPr>
            <p:cNvPr id="760" name="Google Shape;760;g38ea84a490a_2_433"/>
            <p:cNvSpPr txBox="1"/>
            <p:nvPr/>
          </p:nvSpPr>
          <p:spPr>
            <a:xfrm>
              <a:off x="5752992" y="4110898"/>
              <a:ext cx="1594200" cy="73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endParaRPr b="1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與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g38ea84a490a_2_43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g38ea84a490a_2_433"/>
          <p:cNvGrpSpPr/>
          <p:nvPr/>
        </p:nvGrpSpPr>
        <p:grpSpPr>
          <a:xfrm>
            <a:off x="2819096" y="2919276"/>
            <a:ext cx="507041" cy="529333"/>
            <a:chOff x="3288115" y="2099197"/>
            <a:chExt cx="2890767" cy="3017860"/>
          </a:xfrm>
        </p:grpSpPr>
        <p:pic>
          <p:nvPicPr>
            <p:cNvPr descr="答案用紙のイラスト（記入・斜め）" id="763" name="Google Shape;763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64" name="Google Shape;764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65" name="Google Shape;765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" name="Google Shape;766;g38ea84a490a_2_433"/>
          <p:cNvGrpSpPr/>
          <p:nvPr/>
        </p:nvGrpSpPr>
        <p:grpSpPr>
          <a:xfrm>
            <a:off x="7515400" y="2164559"/>
            <a:ext cx="170266" cy="177752"/>
            <a:chOff x="3288115" y="2099197"/>
            <a:chExt cx="2890767" cy="3017860"/>
          </a:xfrm>
        </p:grpSpPr>
        <p:pic>
          <p:nvPicPr>
            <p:cNvPr descr="答案用紙のイラスト（記入・斜め）" id="767" name="Google Shape;767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25955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68" name="Google Shape;768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8115" y="2158905"/>
              <a:ext cx="2851103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記入・斜め）" id="769" name="Google Shape;769;g38ea84a490a_2_4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2832" y="2099197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0" name="Google Shape;770;g38ea84a490a_2_433"/>
          <p:cNvGrpSpPr/>
          <p:nvPr/>
        </p:nvGrpSpPr>
        <p:grpSpPr>
          <a:xfrm>
            <a:off x="3646545" y="2246221"/>
            <a:ext cx="1291457" cy="576658"/>
            <a:chOff x="5567898" y="3927020"/>
            <a:chExt cx="1799689" cy="768877"/>
          </a:xfrm>
        </p:grpSpPr>
        <p:sp>
          <p:nvSpPr>
            <p:cNvPr id="771" name="Google Shape;771;g38ea84a490a_2_433"/>
            <p:cNvSpPr txBox="1"/>
            <p:nvPr/>
          </p:nvSpPr>
          <p:spPr>
            <a:xfrm>
              <a:off x="5752987" y="4110897"/>
              <a:ext cx="1614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drive中的資料集會自行載入到</a:t>
              </a:r>
              <a:b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lang="zh-TW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lang="zh-TW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g38ea84a490a_2_43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フォルダのイラスト" id="773" name="Google Shape;773;g38ea84a490a_2_4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774" name="Google Shape;774;g38ea84a490a_2_4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95816" y="2102540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775" name="Google Shape;775;g38ea84a490a_2_4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90243" y="2179861"/>
            <a:ext cx="158267" cy="14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776" name="Google Shape;776;g38ea84a490a_2_4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g38ea84a490a_2_433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778" name="Google Shape;778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79" name="Google Shape;779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780" name="Google Shape;780;g38ea84a490a_2_4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8e4bc5518f_0_1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8e4bc5518f_0_10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788" name="Google Shape;788;g38e4bc5518f_0_10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儲存Colab副本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89" name="Google Shape;789;g38e4bc5518f_0_10" title="投影片1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8e4bc5518f_0_1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38e4bc5518f_0_18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797" name="Google Shape;797;g38e4bc5518f_0_18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下載資料集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8" name="Google Shape;798;g38e4bc5518f_0_18" title="投影片1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8e4bc5518f_0_2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38e4bc5518f_0_26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806" name="Google Shape;806;g38e4bc5518f_0_26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上傳資料集至google drive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7" name="Google Shape;807;g38e4bc5518f_0_26" title="投影片1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859435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8e4bc5518f_0_34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8e4bc5518f_0_34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815" name="Google Shape;815;g38e4bc5518f_0_34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6" name="Google Shape;816;g38e4bc5518f_0_34" title="投影片1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8e4bc5518f_0_42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38e4bc5518f_0_42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824" name="Google Shape;824;g38e4bc5518f_0_42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儲存權重檔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25" name="Google Shape;825;g38e4bc5518f_0_42" title="投影片1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8e4bc5518f_0_5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38e4bc5518f_0_50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833" name="Google Shape;833;g38e4bc5518f_0_50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上傳權重檔至google drive</a:t>
            </a:r>
            <a:endParaRPr b="1" sz="43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34" name="Google Shape;834;g38e4bc5518f_0_50" title="投影片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846387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/>
        </p:nvSpPr>
        <p:spPr>
          <a:xfrm>
            <a:off x="276619" y="926813"/>
            <a:ext cx="81996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資料集說明</a:t>
            </a:r>
            <a:endParaRPr b="0" i="0" sz="1800" u="none" cap="none" strike="noStrike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繳交檔案</a:t>
            </a:r>
            <a:r>
              <a:rPr b="0" i="0" lang="zh-TW" sz="18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格式說明</a:t>
            </a:r>
            <a:endParaRPr b="0" i="0" sz="18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Colab Baseline </a:t>
            </a:r>
            <a:r>
              <a:rPr b="0" i="0" lang="zh-TW" sz="18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程式說明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(train)</a:t>
            </a:r>
            <a:endParaRPr b="0" i="0" sz="1800" u="none" cap="none" strike="noStrike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Colab Baseline </a:t>
            </a:r>
            <a:r>
              <a:rPr b="0" i="0" lang="zh-TW" sz="18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程式說明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(predict)</a:t>
            </a:r>
            <a:endParaRPr b="0" i="0" sz="1800" u="none" cap="none" strike="noStrike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</a:t>
            </a:r>
            <a:r>
              <a:rPr b="0" i="0" lang="zh-TW" sz="1800" u="none" cap="none" strike="noStrike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預測成果上傳至競賽網頁</a:t>
            </a:r>
            <a:endParaRPr b="0" i="0" sz="1800" u="none" cap="none" strike="noStrike">
              <a:solidFill>
                <a:schemeClr val="accent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" name="Google Shape;137;p2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" name="Google Shape;138;p2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b="1" i="0" sz="3600" u="none" cap="none" strike="noStrike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8e4bc5518f_0_5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38e4bc5518f_0_58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42" name="Google Shape;842;g38e4bc5518f_0_58" title="投影片1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38e4bc5518f_0_58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8e4bc5518f_0_6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38e4bc5518f_0_66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推論後資料存回本地端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51" name="Google Shape;851;g38e4bc5518f_0_66" title="投影片1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8e4bc5518f_0_66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8e4bc5518f_0_74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38e4bc5518f_0_74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上傳解答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0" name="Google Shape;860;g38e4bc5518f_0_74" title="投影片1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38e4bc5518f_0_74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"/>
          <p:cNvSpPr txBox="1"/>
          <p:nvPr>
            <p:ph idx="1" type="body"/>
          </p:nvPr>
        </p:nvSpPr>
        <p:spPr>
          <a:xfrm>
            <a:off x="725108" y="606025"/>
            <a:ext cx="5457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867" name="Google Shape;867;p4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868" name="Google Shape;868;p4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9" name="Google Shape;869;p4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/>
              <a:t>資料集說明</a:t>
            </a:r>
            <a:endParaRPr/>
          </a:p>
        </p:txBody>
      </p:sp>
      <p:sp>
        <p:nvSpPr>
          <p:cNvPr id="870" name="Google Shape;870;p4"/>
          <p:cNvSpPr/>
          <p:nvPr/>
        </p:nvSpPr>
        <p:spPr>
          <a:xfrm>
            <a:off x="6938794" y="421144"/>
            <a:ext cx="1886400" cy="2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5"/>
          <p:cNvPicPr preferRelativeResize="0"/>
          <p:nvPr/>
        </p:nvPicPr>
        <p:blipFill rotWithShape="1">
          <a:blip r:embed="rId3">
            <a:alphaModFix/>
          </a:blip>
          <a:srcRect b="4104" l="0" r="1911" t="0"/>
          <a:stretch/>
        </p:blipFill>
        <p:spPr>
          <a:xfrm>
            <a:off x="2532126" y="1657121"/>
            <a:ext cx="6232779" cy="175250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7" name="Google Shape;877;p5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878" name="Google Shape;878;p5"/>
          <p:cNvSpPr txBox="1"/>
          <p:nvPr>
            <p:ph idx="12" type="sldNum"/>
          </p:nvPr>
        </p:nvSpPr>
        <p:spPr>
          <a:xfrm>
            <a:off x="520829" y="46344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9" name="Google Shape;879;p5"/>
          <p:cNvSpPr txBox="1"/>
          <p:nvPr/>
        </p:nvSpPr>
        <p:spPr>
          <a:xfrm>
            <a:off x="276625" y="926816"/>
            <a:ext cx="81252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報名完成後可至趨勢科技Tbrain競賽網站下載資料集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下載網址 : </a:t>
            </a:r>
            <a:r>
              <a:rPr b="0" i="0" lang="zh-TW" sz="1400" u="sng" cap="none" strike="noStrik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https://tbrain.trendmicro.com.tw/Competitions/Details/41</a:t>
            </a:r>
            <a:endParaRPr b="0" i="0" sz="14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0" name="Google Shape;880;p5"/>
          <p:cNvSpPr txBox="1"/>
          <p:nvPr>
            <p:ph type="ctrTitle"/>
          </p:nvPr>
        </p:nvSpPr>
        <p:spPr>
          <a:xfrm>
            <a:off x="451044" y="294943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3600">
                <a:solidFill>
                  <a:srgbClr val="FF0000"/>
                </a:solidFill>
              </a:rPr>
              <a:t>下載</a:t>
            </a:r>
            <a:r>
              <a:rPr lang="zh-TW" sz="3600"/>
              <a:t>競賽資料集</a:t>
            </a:r>
            <a:endParaRPr sz="3600"/>
          </a:p>
        </p:txBody>
      </p:sp>
      <p:sp>
        <p:nvSpPr>
          <p:cNvPr id="881" name="Google Shape;881;p5"/>
          <p:cNvSpPr/>
          <p:nvPr/>
        </p:nvSpPr>
        <p:spPr>
          <a:xfrm>
            <a:off x="3729785" y="3148555"/>
            <a:ext cx="1014955" cy="308372"/>
          </a:xfrm>
          <a:prstGeom prst="rect">
            <a:avLst/>
          </a:prstGeom>
          <a:noFill/>
          <a:ln cap="flat" cmpd="sng" w="571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2" name="Google Shape;882;p5"/>
          <p:cNvCxnSpPr/>
          <p:nvPr/>
        </p:nvCxnSpPr>
        <p:spPr>
          <a:xfrm rot="10800000">
            <a:off x="2338725" y="3585576"/>
            <a:ext cx="1832400" cy="3000"/>
          </a:xfrm>
          <a:prstGeom prst="straightConnector1">
            <a:avLst/>
          </a:prstGeom>
          <a:noFill/>
          <a:ln cap="flat" cmpd="sng" w="214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3" name="Google Shape;883;p5"/>
          <p:cNvSpPr txBox="1"/>
          <p:nvPr/>
        </p:nvSpPr>
        <p:spPr>
          <a:xfrm>
            <a:off x="235423" y="3395885"/>
            <a:ext cx="2129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點選可以看到資料集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84" name="Google Shape;884;p5"/>
          <p:cNvCxnSpPr/>
          <p:nvPr/>
        </p:nvCxnSpPr>
        <p:spPr>
          <a:xfrm flipH="1">
            <a:off x="4163675" y="3432920"/>
            <a:ext cx="2700" cy="165600"/>
          </a:xfrm>
          <a:prstGeom prst="straightConnector1">
            <a:avLst/>
          </a:prstGeom>
          <a:noFill/>
          <a:ln cap="flat" cmpd="sng" w="214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"/>
          <p:cNvSpPr txBox="1"/>
          <p:nvPr/>
        </p:nvSpPr>
        <p:spPr>
          <a:xfrm>
            <a:off x="548550" y="693175"/>
            <a:ext cx="81384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Arial"/>
              <a:buChar char="●"/>
            </a:pP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資料集包含兩部分</a:t>
            </a:r>
            <a:r>
              <a:rPr b="0" i="0" lang="zh-TW" sz="1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Dataset</a:t>
            </a: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b="0" i="0" lang="zh-TW" sz="1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 Dataset</a:t>
            </a: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1400" u="none" cap="none" strike="noStrike">
              <a:solidFill>
                <a:srgbClr val="674EA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icrosoft JhengHei"/>
              <a:buChar char="●"/>
            </a:pPr>
            <a:r>
              <a:rPr b="1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Dataset</a:t>
            </a:r>
            <a:endParaRPr b="1" i="0" sz="1400" u="none" cap="none" strike="noStrike">
              <a:solidFill>
                <a:srgbClr val="674EA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Arial"/>
              <a:buChar char="●"/>
            </a:pP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Dataset 有 training</a:t>
            </a:r>
            <a:r>
              <a:rPr b="0" i="0" lang="zh-TW" sz="1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_image1、2、3</a:t>
            </a: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和 training</a:t>
            </a:r>
            <a:r>
              <a:rPr b="0" i="0" lang="zh-TW" sz="1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_label</a:t>
            </a: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兩種資料夾，它們裡面各自有patient0001~patient0050 的</a:t>
            </a:r>
            <a:r>
              <a:rPr b="0" i="0" lang="zh-TW" sz="1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原始CT資料</a:t>
            </a: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，以及對應的</a:t>
            </a:r>
            <a:r>
              <a:rPr b="0" i="0" lang="zh-TW" sz="1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標註檔 ground_truth(gt) 資料</a:t>
            </a:r>
            <a:r>
              <a:rPr b="0" i="0" lang="zh-TW" sz="1400" u="none" cap="none" strike="noStrike">
                <a:solidFill>
                  <a:srgbClr val="674EA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(如圖)。</a:t>
            </a:r>
            <a:endParaRPr b="0" i="0" sz="1400" u="none" cap="none" strike="noStrike">
              <a:solidFill>
                <a:srgbClr val="674EA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2" name="Google Shape;8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150" y="1813576"/>
            <a:ext cx="1697070" cy="2740509"/>
          </a:xfrm>
          <a:prstGeom prst="rect">
            <a:avLst/>
          </a:prstGeom>
          <a:noFill/>
          <a:ln cap="flat" cmpd="sng" w="182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3" name="Google Shape;8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419" y="1842121"/>
            <a:ext cx="1697069" cy="2721479"/>
          </a:xfrm>
          <a:prstGeom prst="rect">
            <a:avLst/>
          </a:prstGeom>
          <a:noFill/>
          <a:ln cap="flat" cmpd="sng" w="182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4" name="Google Shape;894;p6"/>
          <p:cNvSpPr/>
          <p:nvPr/>
        </p:nvSpPr>
        <p:spPr>
          <a:xfrm>
            <a:off x="2217096" y="1874616"/>
            <a:ext cx="980700" cy="87300"/>
          </a:xfrm>
          <a:prstGeom prst="rect">
            <a:avLst/>
          </a:prstGeom>
          <a:solidFill>
            <a:srgbClr val="FFFFFF"/>
          </a:solidFill>
          <a:ln cap="flat" cmpd="sng" w="36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650" lIns="87650" spcFirstLastPara="1" rIns="87650" wrap="square" tIns="876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t/>
            </a:r>
            <a:endParaRPr b="0" i="0" sz="13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"/>
          <p:cNvSpPr/>
          <p:nvPr/>
        </p:nvSpPr>
        <p:spPr>
          <a:xfrm>
            <a:off x="4605459" y="1867622"/>
            <a:ext cx="980700" cy="87300"/>
          </a:xfrm>
          <a:prstGeom prst="rect">
            <a:avLst/>
          </a:prstGeom>
          <a:solidFill>
            <a:srgbClr val="FFFFFF"/>
          </a:solidFill>
          <a:ln cap="flat" cmpd="sng" w="36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650" lIns="87650" spcFirstLastPara="1" rIns="87650" wrap="square" tIns="876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t/>
            </a:r>
            <a:endParaRPr b="0" i="0" sz="13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" name="Google Shape;896;p6"/>
          <p:cNvCxnSpPr/>
          <p:nvPr/>
        </p:nvCxnSpPr>
        <p:spPr>
          <a:xfrm>
            <a:off x="2899045" y="2274878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7" name="Google Shape;897;p6"/>
          <p:cNvSpPr/>
          <p:nvPr/>
        </p:nvSpPr>
        <p:spPr>
          <a:xfrm>
            <a:off x="5645175" y="1798600"/>
            <a:ext cx="622500" cy="225300"/>
          </a:xfrm>
          <a:prstGeom prst="rect">
            <a:avLst/>
          </a:prstGeom>
          <a:noFill/>
          <a:ln cap="flat" cmpd="sng" w="36525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650" lIns="87650" spcFirstLastPara="1" rIns="87650" wrap="square" tIns="876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t/>
            </a:r>
            <a:endParaRPr b="0" i="0" sz="13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"/>
          <p:cNvSpPr/>
          <p:nvPr/>
        </p:nvSpPr>
        <p:spPr>
          <a:xfrm>
            <a:off x="3211925" y="1811731"/>
            <a:ext cx="622500" cy="225300"/>
          </a:xfrm>
          <a:prstGeom prst="rect">
            <a:avLst/>
          </a:prstGeom>
          <a:noFill/>
          <a:ln cap="flat" cmpd="sng" w="36525">
            <a:solidFill>
              <a:srgbClr val="ED2C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7650" lIns="87650" spcFirstLastPara="1" rIns="87650" wrap="square" tIns="876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t/>
            </a:r>
            <a:endParaRPr b="0" i="0" sz="13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"/>
          <p:cNvSpPr txBox="1"/>
          <p:nvPr/>
        </p:nvSpPr>
        <p:spPr>
          <a:xfrm>
            <a:off x="6370999" y="3967996"/>
            <a:ext cx="1024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訓練資料集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0" name="Google Shape;900;p6"/>
          <p:cNvSpPr/>
          <p:nvPr/>
        </p:nvSpPr>
        <p:spPr>
          <a:xfrm rot="-5400000">
            <a:off x="6250504" y="4049966"/>
            <a:ext cx="171600" cy="1647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1" name="Google Shape;901;p6"/>
          <p:cNvCxnSpPr/>
          <p:nvPr/>
        </p:nvCxnSpPr>
        <p:spPr>
          <a:xfrm>
            <a:off x="2897713" y="2382947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2" name="Google Shape;902;p6"/>
          <p:cNvCxnSpPr/>
          <p:nvPr/>
        </p:nvCxnSpPr>
        <p:spPr>
          <a:xfrm>
            <a:off x="2897713" y="2513655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3" name="Google Shape;903;p6"/>
          <p:cNvCxnSpPr/>
          <p:nvPr/>
        </p:nvCxnSpPr>
        <p:spPr>
          <a:xfrm>
            <a:off x="2897713" y="2620585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4" name="Google Shape;904;p6"/>
          <p:cNvCxnSpPr/>
          <p:nvPr/>
        </p:nvCxnSpPr>
        <p:spPr>
          <a:xfrm>
            <a:off x="2897713" y="2727515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5" name="Google Shape;905;p6"/>
          <p:cNvCxnSpPr/>
          <p:nvPr/>
        </p:nvCxnSpPr>
        <p:spPr>
          <a:xfrm>
            <a:off x="2899032" y="2858223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6" name="Google Shape;906;p6"/>
          <p:cNvCxnSpPr/>
          <p:nvPr/>
        </p:nvCxnSpPr>
        <p:spPr>
          <a:xfrm>
            <a:off x="2898386" y="2979439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7" name="Google Shape;907;p6"/>
          <p:cNvCxnSpPr/>
          <p:nvPr/>
        </p:nvCxnSpPr>
        <p:spPr>
          <a:xfrm>
            <a:off x="2897054" y="3087508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8" name="Google Shape;908;p6"/>
          <p:cNvCxnSpPr/>
          <p:nvPr/>
        </p:nvCxnSpPr>
        <p:spPr>
          <a:xfrm>
            <a:off x="2897054" y="3218216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9" name="Google Shape;909;p6"/>
          <p:cNvCxnSpPr/>
          <p:nvPr/>
        </p:nvCxnSpPr>
        <p:spPr>
          <a:xfrm>
            <a:off x="2897054" y="3325146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0" name="Google Shape;910;p6"/>
          <p:cNvCxnSpPr/>
          <p:nvPr/>
        </p:nvCxnSpPr>
        <p:spPr>
          <a:xfrm>
            <a:off x="2897054" y="3432076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1" name="Google Shape;911;p6"/>
          <p:cNvCxnSpPr/>
          <p:nvPr/>
        </p:nvCxnSpPr>
        <p:spPr>
          <a:xfrm>
            <a:off x="2898372" y="3562784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2" name="Google Shape;912;p6"/>
          <p:cNvCxnSpPr/>
          <p:nvPr/>
        </p:nvCxnSpPr>
        <p:spPr>
          <a:xfrm>
            <a:off x="2897715" y="3679232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3" name="Google Shape;913;p6"/>
          <p:cNvCxnSpPr/>
          <p:nvPr/>
        </p:nvCxnSpPr>
        <p:spPr>
          <a:xfrm>
            <a:off x="2896383" y="3787300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4" name="Google Shape;914;p6"/>
          <p:cNvCxnSpPr/>
          <p:nvPr/>
        </p:nvCxnSpPr>
        <p:spPr>
          <a:xfrm>
            <a:off x="2896383" y="3918009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5" name="Google Shape;915;p6"/>
          <p:cNvCxnSpPr/>
          <p:nvPr/>
        </p:nvCxnSpPr>
        <p:spPr>
          <a:xfrm>
            <a:off x="2896383" y="4024939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6" name="Google Shape;916;p6"/>
          <p:cNvCxnSpPr/>
          <p:nvPr/>
        </p:nvCxnSpPr>
        <p:spPr>
          <a:xfrm>
            <a:off x="2896383" y="4131869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7" name="Google Shape;917;p6"/>
          <p:cNvCxnSpPr/>
          <p:nvPr/>
        </p:nvCxnSpPr>
        <p:spPr>
          <a:xfrm>
            <a:off x="2897701" y="4262577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8" name="Google Shape;918;p6"/>
          <p:cNvCxnSpPr/>
          <p:nvPr/>
        </p:nvCxnSpPr>
        <p:spPr>
          <a:xfrm>
            <a:off x="2895724" y="4370657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9" name="Google Shape;919;p6"/>
          <p:cNvCxnSpPr/>
          <p:nvPr/>
        </p:nvCxnSpPr>
        <p:spPr>
          <a:xfrm>
            <a:off x="2897042" y="4501366"/>
            <a:ext cx="1697100" cy="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0" name="Google Shape;920;p6"/>
          <p:cNvSpPr txBox="1"/>
          <p:nvPr>
            <p:ph type="ctrTitle"/>
          </p:nvPr>
        </p:nvSpPr>
        <p:spPr>
          <a:xfrm>
            <a:off x="451044" y="294943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3600"/>
              <a:t>訓練集說明</a:t>
            </a:r>
            <a:endParaRPr sz="3600"/>
          </a:p>
        </p:txBody>
      </p:sp>
      <p:sp>
        <p:nvSpPr>
          <p:cNvPr id="921" name="Google Shape;921;p6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7"/>
          <p:cNvSpPr txBox="1"/>
          <p:nvPr>
            <p:ph type="ctrTitle"/>
          </p:nvPr>
        </p:nvSpPr>
        <p:spPr>
          <a:xfrm>
            <a:off x="512698" y="221450"/>
            <a:ext cx="413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3600"/>
              <a:t>資料檢視說明-1</a:t>
            </a:r>
            <a:endParaRPr sz="3600"/>
          </a:p>
        </p:txBody>
      </p:sp>
      <p:sp>
        <p:nvSpPr>
          <p:cNvPr id="929" name="Google Shape;929;p7"/>
          <p:cNvSpPr txBox="1"/>
          <p:nvPr/>
        </p:nvSpPr>
        <p:spPr>
          <a:xfrm>
            <a:off x="347600" y="668200"/>
            <a:ext cx="8631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2FA6"/>
              </a:buClr>
              <a:buSzPts val="1200"/>
              <a:buFont typeface="Arial"/>
              <a:buChar char="●"/>
            </a:pP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b="0" i="0" lang="zh-TW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_image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資料夾內包含</a:t>
            </a:r>
            <a:r>
              <a:rPr b="0" i="0" lang="zh-TW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原始的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CT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電腦斷層影像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，檔案格式為</a:t>
            </a:r>
            <a:r>
              <a:rPr b="0" i="0" lang="zh-TW" sz="12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.nii.gz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（壓縮版的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 NIfTI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格式）。</a:t>
            </a:r>
            <a:endParaRPr b="0" i="0" sz="1200" u="none" cap="none" strike="noStrike">
              <a:solidFill>
                <a:srgbClr val="432F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2FA6"/>
              </a:buClr>
              <a:buSzPts val="1200"/>
              <a:buFont typeface="Arial"/>
              <a:buChar char="●"/>
            </a:pP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b="0" i="0" lang="zh-TW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_label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資料夾內包含對應的標註資料，為經</a:t>
            </a:r>
            <a:r>
              <a:rPr b="0" i="0" lang="zh-TW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模型和人工標記過的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CT</a:t>
            </a:r>
            <a:r>
              <a:rPr b="0" i="0" lang="zh-TW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影像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b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檔案格式為</a:t>
            </a:r>
            <a:r>
              <a:rPr b="0" i="0" lang="zh-TW" sz="12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.nii.gz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（壓縮版的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 NIfTI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格式）。</a:t>
            </a:r>
            <a:endParaRPr b="0" i="0" sz="1200" u="none" cap="none" strike="noStrike">
              <a:solidFill>
                <a:srgbClr val="432F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0" name="Google Shape;9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625" y="1462675"/>
            <a:ext cx="5033677" cy="307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1" name="Google Shape;931;p7"/>
          <p:cNvSpPr txBox="1"/>
          <p:nvPr/>
        </p:nvSpPr>
        <p:spPr>
          <a:xfrm>
            <a:off x="5930250" y="2363600"/>
            <a:ext cx="2954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左上</a:t>
            </a: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TW" sz="1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左下</a:t>
            </a: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TW" sz="1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右下</a:t>
            </a: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為原始CT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電腦斷層影像，</a:t>
            </a:r>
            <a:b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有顏色的部分為標註資料</a:t>
            </a:r>
            <a:br>
              <a:rPr b="0" i="0" lang="zh-TW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對應在該</a:t>
            </a:r>
            <a:r>
              <a:rPr b="0" i="0" lang="zh-TW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原始</a:t>
            </a:r>
            <a:r>
              <a:rPr b="0" i="0" lang="zh-TW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CT</a:t>
            </a:r>
            <a:r>
              <a:rPr b="0" i="0" lang="zh-TW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電腦斷層影像的位置</a:t>
            </a:r>
            <a:endParaRPr b="0" i="0" sz="11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右上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為標記出來的資料所呈現出的</a:t>
            </a:r>
            <a:r>
              <a:rPr b="0" i="0" lang="zh-TW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3D模型</a:t>
            </a:r>
            <a:endParaRPr b="0" i="0" sz="11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2" name="Google Shape;932;p7"/>
          <p:cNvSpPr txBox="1"/>
          <p:nvPr/>
        </p:nvSpPr>
        <p:spPr>
          <a:xfrm>
            <a:off x="6103925" y="4248875"/>
            <a:ext cx="135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 Slicer畫面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3" name="Google Shape;933;p7"/>
          <p:cNvSpPr/>
          <p:nvPr/>
        </p:nvSpPr>
        <p:spPr>
          <a:xfrm rot="-5400000">
            <a:off x="5911625" y="4330841"/>
            <a:ext cx="171600" cy="1647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8"/>
          <p:cNvSpPr txBox="1"/>
          <p:nvPr/>
        </p:nvSpPr>
        <p:spPr>
          <a:xfrm>
            <a:off x="279588" y="682725"/>
            <a:ext cx="8584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要檢視資料的話，建議使用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3D Slicer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zh-TW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https://www.slicer.org/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br>
              <a:rPr b="0" i="0" lang="zh-TW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將資料讀取後將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CT</a:t>
            </a:r>
            <a:r>
              <a:rPr b="0" i="0" lang="zh-TW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檔選用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Volume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labels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檔(gt)選用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如圖一</a:t>
            </a:r>
            <a:r>
              <a:rPr b="0" i="0" lang="zh-TW" sz="12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b="0" i="0" sz="1200" u="none" cap="none" strike="noStrike">
              <a:solidFill>
                <a:srgbClr val="432F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8"/>
          <p:cNvSpPr txBox="1"/>
          <p:nvPr/>
        </p:nvSpPr>
        <p:spPr>
          <a:xfrm>
            <a:off x="279588" y="2467513"/>
            <a:ext cx="85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將上方選為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segmentation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如圖二</a:t>
            </a: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，之後點選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Show 3D</a:t>
            </a: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並點選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3D 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視窗的 </a:t>
            </a:r>
            <a:r>
              <a:rPr b="0" i="0" lang="zh-TW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Center View</a:t>
            </a: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如圖三</a:t>
            </a:r>
            <a:r>
              <a:rPr b="0" i="0" lang="zh-TW" sz="1200" u="none" cap="none" strike="noStrike">
                <a:solidFill>
                  <a:srgbClr val="432FA6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0" lang="zh-TW" sz="12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b="0" i="0" sz="1100" u="none" cap="none" strike="noStrike">
              <a:solidFill>
                <a:srgbClr val="432F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p8"/>
          <p:cNvPicPr preferRelativeResize="0"/>
          <p:nvPr/>
        </p:nvPicPr>
        <p:blipFill rotWithShape="1">
          <a:blip r:embed="rId4">
            <a:alphaModFix/>
          </a:blip>
          <a:srcRect b="8579" l="0" r="2996" t="4228"/>
          <a:stretch/>
        </p:blipFill>
        <p:spPr>
          <a:xfrm>
            <a:off x="152400" y="2811100"/>
            <a:ext cx="4367675" cy="59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4" name="Google Shape;9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150" y="2872475"/>
            <a:ext cx="2477996" cy="16209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5" name="Google Shape;945;p8"/>
          <p:cNvSpPr/>
          <p:nvPr/>
        </p:nvSpPr>
        <p:spPr>
          <a:xfrm>
            <a:off x="5564995" y="2819172"/>
            <a:ext cx="202800" cy="250800"/>
          </a:xfrm>
          <a:prstGeom prst="ellipse">
            <a:avLst/>
          </a:prstGeom>
          <a:noFill/>
          <a:ln cap="flat" cmpd="sng" w="17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050" lIns="62050" spcFirstLastPara="1" rIns="62050" wrap="square" tIns="62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None/>
            </a:pPr>
            <a:r>
              <a:t/>
            </a:r>
            <a:endParaRPr b="0" i="0" sz="9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6" name="Google Shape;94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234150"/>
            <a:ext cx="8712003" cy="9698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7" name="Google Shape;947;p8"/>
          <p:cNvSpPr txBox="1"/>
          <p:nvPr/>
        </p:nvSpPr>
        <p:spPr>
          <a:xfrm>
            <a:off x="4241787" y="2168633"/>
            <a:ext cx="780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圖一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8" name="Google Shape;948;p8"/>
          <p:cNvSpPr/>
          <p:nvPr/>
        </p:nvSpPr>
        <p:spPr>
          <a:xfrm>
            <a:off x="4136528" y="2273851"/>
            <a:ext cx="171600" cy="1647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8"/>
          <p:cNvSpPr txBox="1"/>
          <p:nvPr/>
        </p:nvSpPr>
        <p:spPr>
          <a:xfrm>
            <a:off x="2107838" y="3495375"/>
            <a:ext cx="780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圖二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0" name="Google Shape;950;p8"/>
          <p:cNvSpPr/>
          <p:nvPr/>
        </p:nvSpPr>
        <p:spPr>
          <a:xfrm>
            <a:off x="2002579" y="3600593"/>
            <a:ext cx="171600" cy="1647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"/>
          <p:cNvSpPr txBox="1"/>
          <p:nvPr/>
        </p:nvSpPr>
        <p:spPr>
          <a:xfrm>
            <a:off x="4902477" y="3469650"/>
            <a:ext cx="517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圖三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p8"/>
          <p:cNvSpPr/>
          <p:nvPr/>
        </p:nvSpPr>
        <p:spPr>
          <a:xfrm rot="5400000">
            <a:off x="4803668" y="3602468"/>
            <a:ext cx="171600" cy="1095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"/>
          <p:cNvSpPr txBox="1"/>
          <p:nvPr>
            <p:ph type="ctrTitle"/>
          </p:nvPr>
        </p:nvSpPr>
        <p:spPr>
          <a:xfrm>
            <a:off x="512698" y="221450"/>
            <a:ext cx="413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3600"/>
              <a:t>資料檢視說明-2</a:t>
            </a:r>
            <a:endParaRPr sz="3600"/>
          </a:p>
        </p:txBody>
      </p:sp>
      <p:sp>
        <p:nvSpPr>
          <p:cNvPr id="954" name="Google Shape;954;p8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9"/>
          <p:cNvSpPr txBox="1"/>
          <p:nvPr/>
        </p:nvSpPr>
        <p:spPr>
          <a:xfrm>
            <a:off x="1" y="660125"/>
            <a:ext cx="29520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zh-TW" sz="11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Segment_1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綠色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為</a:t>
            </a:r>
            <a:r>
              <a:rPr b="0" i="0" lang="zh-TW" sz="1100" u="none" cap="none" strike="noStrik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心臟肌肉</a:t>
            </a:r>
            <a:endParaRPr b="0" i="0" sz="1100" u="none" cap="none" strike="noStrike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zh-TW" sz="11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Segment_2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黃色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為</a:t>
            </a:r>
            <a:r>
              <a:rPr b="0" i="0" lang="zh-TW" sz="1100" u="none" cap="none" strike="noStrike">
                <a:solidFill>
                  <a:srgbClr val="BF9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主動脈瓣膜</a:t>
            </a:r>
            <a:endParaRPr b="0" i="0" sz="1100" u="none" cap="none" strike="noStrike">
              <a:solidFill>
                <a:srgbClr val="BF9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zh-TW" sz="1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Segment_3</a:t>
            </a:r>
            <a:r>
              <a:rPr b="0" i="0" lang="zh-TW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紅色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為</a:t>
            </a:r>
            <a:r>
              <a:rPr b="0" i="0" lang="zh-TW" sz="11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鈣化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zh-TW" sz="1100" u="none" cap="none" strike="noStrike">
                <a:solidFill>
                  <a:srgbClr val="432F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不一定會有</a:t>
            </a:r>
            <a:r>
              <a:rPr b="0" i="0" lang="zh-TW" sz="1100" u="none" cap="none" strike="noStrike">
                <a:solidFill>
                  <a:srgbClr val="432FA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rgbClr val="432FA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2" name="Google Shape;9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150" y="794125"/>
            <a:ext cx="6081876" cy="3255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3" name="Google Shape;963;p9"/>
          <p:cNvSpPr txBox="1"/>
          <p:nvPr/>
        </p:nvSpPr>
        <p:spPr>
          <a:xfrm>
            <a:off x="5725375" y="4101450"/>
            <a:ext cx="1356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 Slicer畫面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4" name="Google Shape;964;p9"/>
          <p:cNvSpPr/>
          <p:nvPr/>
        </p:nvSpPr>
        <p:spPr>
          <a:xfrm>
            <a:off x="5629850" y="4173891"/>
            <a:ext cx="171600" cy="1647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p9"/>
          <p:cNvCxnSpPr/>
          <p:nvPr/>
        </p:nvCxnSpPr>
        <p:spPr>
          <a:xfrm>
            <a:off x="2097345" y="794128"/>
            <a:ext cx="3981600" cy="843300"/>
          </a:xfrm>
          <a:prstGeom prst="straightConnector1">
            <a:avLst/>
          </a:prstGeom>
          <a:noFill/>
          <a:ln cap="flat" cmpd="sng" w="9525">
            <a:solidFill>
              <a:srgbClr val="517E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6" name="Google Shape;966;p9"/>
          <p:cNvCxnSpPr/>
          <p:nvPr/>
        </p:nvCxnSpPr>
        <p:spPr>
          <a:xfrm>
            <a:off x="2180045" y="1171103"/>
            <a:ext cx="4867800" cy="9387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7" name="Google Shape;967;p9"/>
          <p:cNvCxnSpPr/>
          <p:nvPr/>
        </p:nvCxnSpPr>
        <p:spPr>
          <a:xfrm>
            <a:off x="2541545" y="1548078"/>
            <a:ext cx="4723200" cy="7941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8" name="Google Shape;968;p9"/>
          <p:cNvSpPr txBox="1"/>
          <p:nvPr>
            <p:ph type="ctrTitle"/>
          </p:nvPr>
        </p:nvSpPr>
        <p:spPr>
          <a:xfrm>
            <a:off x="512698" y="221450"/>
            <a:ext cx="413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3600"/>
              <a:t>資料檢視說明-3</a:t>
            </a:r>
            <a:endParaRPr sz="3600"/>
          </a:p>
        </p:txBody>
      </p:sp>
      <p:sp>
        <p:nvSpPr>
          <p:cNvPr id="969" name="Google Shape;969;p9"/>
          <p:cNvSpPr txBox="1"/>
          <p:nvPr/>
        </p:nvSpPr>
        <p:spPr>
          <a:xfrm>
            <a:off x="166075" y="2387100"/>
            <a:ext cx="252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本次競賽將對這三種顏色進行預測，並計算Dice和IoU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0" name="Google Shape;970;p9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976" name="Google Shape;976;p10"/>
          <p:cNvSpPr txBox="1"/>
          <p:nvPr/>
        </p:nvSpPr>
        <p:spPr>
          <a:xfrm>
            <a:off x="358050" y="700175"/>
            <a:ext cx="7524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JhengHei"/>
              <a:buChar char="●"/>
            </a:pPr>
            <a:r>
              <a:rPr b="1" i="0" lang="zh-TW" sz="1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 Dataset</a:t>
            </a:r>
            <a:endParaRPr b="1" i="0" sz="12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JhengHei"/>
              <a:buChar char="●"/>
            </a:pPr>
            <a:r>
              <a:rPr b="0" i="0" lang="zh-TW" sz="1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Testing Dataset，只有patient0051~patient0100 的</a:t>
            </a:r>
            <a:r>
              <a:rPr b="0" i="0" lang="zh-TW" sz="1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CT資料</a:t>
            </a:r>
            <a:r>
              <a:rPr b="0" i="0" lang="zh-TW" sz="1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12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7" name="Google Shape;9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69" y="529350"/>
            <a:ext cx="2051325" cy="3824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8" name="Google Shape;978;p10"/>
          <p:cNvSpPr/>
          <p:nvPr/>
        </p:nvSpPr>
        <p:spPr>
          <a:xfrm>
            <a:off x="5057250" y="618750"/>
            <a:ext cx="1293600" cy="90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0"/>
          <p:cNvSpPr txBox="1"/>
          <p:nvPr/>
        </p:nvSpPr>
        <p:spPr>
          <a:xfrm>
            <a:off x="358050" y="1520775"/>
            <a:ext cx="39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JhengHei"/>
              <a:buChar char="●"/>
            </a:pPr>
            <a:r>
              <a:rPr b="0" i="0" lang="zh-TW" sz="12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將使用這50筆資料產出推論的</a:t>
            </a:r>
            <a:r>
              <a:rPr b="0" i="0" lang="zh-TW" sz="12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.nii.gz的label檔</a:t>
            </a:r>
            <a:endParaRPr b="0" i="0" sz="12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0" name="Google Shape;980;p10"/>
          <p:cNvSpPr/>
          <p:nvPr/>
        </p:nvSpPr>
        <p:spPr>
          <a:xfrm>
            <a:off x="2772900" y="2267000"/>
            <a:ext cx="1799100" cy="693000"/>
          </a:xfrm>
          <a:prstGeom prst="wedgeRoundRectCallout">
            <a:avLst>
              <a:gd fmla="val 67254" name="adj1"/>
              <a:gd fmla="val -41558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本次競賽試題！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92941">
            <a:off x="1925235" y="2183033"/>
            <a:ext cx="847104" cy="86091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"/>
          <p:cNvSpPr txBox="1"/>
          <p:nvPr/>
        </p:nvSpPr>
        <p:spPr>
          <a:xfrm>
            <a:off x="3843274" y="3910746"/>
            <a:ext cx="1024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測試資料集</a:t>
            </a:r>
            <a:endParaRPr b="0" i="0" sz="200" u="none" cap="none" strike="noStrike">
              <a:solidFill>
                <a:srgbClr val="ED2C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3" name="Google Shape;983;p10"/>
          <p:cNvSpPr/>
          <p:nvPr/>
        </p:nvSpPr>
        <p:spPr>
          <a:xfrm rot="5400000">
            <a:off x="3741829" y="3983191"/>
            <a:ext cx="171600" cy="1647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0"/>
          <p:cNvSpPr txBox="1"/>
          <p:nvPr>
            <p:ph type="ctrTitle"/>
          </p:nvPr>
        </p:nvSpPr>
        <p:spPr>
          <a:xfrm>
            <a:off x="512698" y="221450"/>
            <a:ext cx="413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3600"/>
              <a:t>測試集說明</a:t>
            </a:r>
            <a:endParaRPr sz="3600"/>
          </a:p>
        </p:txBody>
      </p:sp>
      <p:sp>
        <p:nvSpPr>
          <p:cNvPr id="985" name="Google Shape;985;p10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 txBox="1"/>
          <p:nvPr>
            <p:ph idx="12" type="sldNum"/>
          </p:nvPr>
        </p:nvSpPr>
        <p:spPr>
          <a:xfrm>
            <a:off x="588900" y="4660182"/>
            <a:ext cx="3093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75" lIns="66800" spcFirstLastPara="1" rIns="66800" wrap="square" tIns="33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Mulish"/>
              <a:buNone/>
            </a:pPr>
            <a:r>
              <a:rPr lang="zh-TW" sz="876"/>
              <a:t>P.</a:t>
            </a:r>
            <a:fld id="{00000000-1234-1234-1234-123412341234}" type="slidenum">
              <a:rPr lang="zh-TW" sz="876"/>
              <a:t>‹#›</a:t>
            </a:fld>
            <a:endParaRPr sz="876"/>
          </a:p>
        </p:txBody>
      </p:sp>
      <p:sp>
        <p:nvSpPr>
          <p:cNvPr id="147" name="Google Shape;147;p3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rgbClr val="432F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Baseline 程式參加競賽流程圖</a:t>
            </a:r>
            <a:endParaRPr b="1" i="0" sz="3600" u="none" cap="none" strike="noStrike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" name="Google Shape;148;p3" title="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"/>
          <p:cNvSpPr txBox="1"/>
          <p:nvPr>
            <p:ph idx="1" type="body"/>
          </p:nvPr>
        </p:nvSpPr>
        <p:spPr>
          <a:xfrm>
            <a:off x="725108" y="606025"/>
            <a:ext cx="5457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991" name="Google Shape;991;p11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992" name="Google Shape;992;p1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3" name="Google Shape;993;p11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/>
              <a:t>繳交檔案格式說明</a:t>
            </a:r>
            <a:endParaRPr/>
          </a:p>
        </p:txBody>
      </p:sp>
      <p:sp>
        <p:nvSpPr>
          <p:cNvPr id="994" name="Google Shape;994;p11"/>
          <p:cNvSpPr/>
          <p:nvPr/>
        </p:nvSpPr>
        <p:spPr>
          <a:xfrm>
            <a:off x="6938794" y="421144"/>
            <a:ext cx="1886400" cy="2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"/>
          <p:cNvSpPr txBox="1"/>
          <p:nvPr>
            <p:ph type="ctrTitle"/>
          </p:nvPr>
        </p:nvSpPr>
        <p:spPr>
          <a:xfrm>
            <a:off x="362144" y="180643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繳交檔案格式說明</a:t>
            </a:r>
            <a:endParaRPr/>
          </a:p>
        </p:txBody>
      </p:sp>
      <p:sp>
        <p:nvSpPr>
          <p:cNvPr id="1001" name="Google Shape;1001;p12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002" name="Google Shape;1002;p12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3" name="Google Shape;1003;p12"/>
          <p:cNvSpPr txBox="1"/>
          <p:nvPr/>
        </p:nvSpPr>
        <p:spPr>
          <a:xfrm>
            <a:off x="362150" y="728502"/>
            <a:ext cx="8223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參賽者只需要繳交</a:t>
            </a:r>
            <a:r>
              <a:rPr b="1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共一份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合併後包含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patient0051~patient0100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推論過資料</a:t>
            </a:r>
            <a:b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(格式：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.nii.gz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)的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zip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p12"/>
          <p:cNvSpPr txBox="1"/>
          <p:nvPr/>
        </p:nvSpPr>
        <p:spPr>
          <a:xfrm>
            <a:off x="2478147" y="4300097"/>
            <a:ext cx="585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繳交範例</a:t>
            </a:r>
            <a:endParaRPr b="0" i="0" sz="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p12"/>
          <p:cNvSpPr/>
          <p:nvPr/>
        </p:nvSpPr>
        <p:spPr>
          <a:xfrm>
            <a:off x="2399203" y="4379010"/>
            <a:ext cx="128700" cy="1236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2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90" y="1400955"/>
            <a:ext cx="2155675" cy="259748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08" name="Google Shape;1008;p12"/>
          <p:cNvCxnSpPr/>
          <p:nvPr/>
        </p:nvCxnSpPr>
        <p:spPr>
          <a:xfrm>
            <a:off x="2659566" y="2650125"/>
            <a:ext cx="722700" cy="39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09" name="Google Shape;10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041" y="2456802"/>
            <a:ext cx="14097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2"/>
          <p:cNvSpPr txBox="1"/>
          <p:nvPr/>
        </p:nvSpPr>
        <p:spPr>
          <a:xfrm>
            <a:off x="610791" y="3940925"/>
            <a:ext cx="2048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~patient0100_predict.nii.gz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1" name="Google Shape;1011;p12"/>
          <p:cNvSpPr txBox="1"/>
          <p:nvPr/>
        </p:nvSpPr>
        <p:spPr>
          <a:xfrm>
            <a:off x="3310750" y="3037600"/>
            <a:ext cx="412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此競賽將對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這50筆的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三個顏色計算Dice和IoU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3"/>
          <p:cNvSpPr txBox="1"/>
          <p:nvPr>
            <p:ph idx="1" type="body"/>
          </p:nvPr>
        </p:nvSpPr>
        <p:spPr>
          <a:xfrm>
            <a:off x="725108" y="606025"/>
            <a:ext cx="5457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1017" name="Google Shape;1017;p13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018" name="Google Shape;1018;p13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9" name="Google Shape;1019;p13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/>
              <a:t>Colab Baseline 程式說明 (train)</a:t>
            </a:r>
            <a:endParaRPr/>
          </a:p>
        </p:txBody>
      </p:sp>
      <p:sp>
        <p:nvSpPr>
          <p:cNvPr id="1020" name="Google Shape;1020;p13"/>
          <p:cNvSpPr/>
          <p:nvPr/>
        </p:nvSpPr>
        <p:spPr>
          <a:xfrm>
            <a:off x="6938794" y="421144"/>
            <a:ext cx="1886400" cy="2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8e4bc5518f_0_10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8e4bc5518f_0_106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儲存Colab副本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8" name="Google Shape;1028;g38e4bc5518f_0_106" title="投影片1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8e4bc5518f_0_106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8e4bc5518f_0_1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036" name="Google Shape;1036;g38e4bc5518f_0_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37" name="Google Shape;1037;g38e4bc5518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2012831"/>
            <a:ext cx="8758238" cy="1264444"/>
          </a:xfrm>
          <a:prstGeom prst="rect">
            <a:avLst/>
          </a:prstGeom>
          <a:noFill/>
          <a:ln cap="flat" cmpd="sng" w="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8" name="Google Shape;1038;g38e4bc5518f_0_1"/>
          <p:cNvSpPr txBox="1"/>
          <p:nvPr>
            <p:ph type="ctrTitle"/>
          </p:nvPr>
        </p:nvSpPr>
        <p:spPr>
          <a:xfrm>
            <a:off x="362138" y="180638"/>
            <a:ext cx="71898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/>
              <a:t>打開瀏覽器</a:t>
            </a:r>
            <a:endParaRPr/>
          </a:p>
        </p:txBody>
      </p:sp>
      <p:sp>
        <p:nvSpPr>
          <p:cNvPr id="1039" name="Google Shape;1039;g38e4bc5518f_0_1"/>
          <p:cNvSpPr txBox="1"/>
          <p:nvPr/>
        </p:nvSpPr>
        <p:spPr>
          <a:xfrm>
            <a:off x="758738" y="733950"/>
            <a:ext cx="79842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Baseline 會</a:t>
            </a:r>
            <a:r>
              <a:rPr b="0" i="0" lang="zh-TW" sz="17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透過瀏覽器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 Colab 完成模型訓練。</a:t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5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6" name="Google Shape;1046;p15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5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3D U-Net training (Easy Baseline)</a:t>
            </a:r>
            <a:endParaRPr sz="2000"/>
          </a:p>
        </p:txBody>
      </p:sp>
      <p:sp>
        <p:nvSpPr>
          <p:cNvPr id="1048" name="Google Shape;1048;p15"/>
          <p:cNvSpPr txBox="1"/>
          <p:nvPr>
            <p:ph type="ctrTitle"/>
          </p:nvPr>
        </p:nvSpPr>
        <p:spPr>
          <a:xfrm>
            <a:off x="208475" y="1743950"/>
            <a:ext cx="873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>
                <a:solidFill>
                  <a:srgbClr val="FF0000"/>
                </a:solidFill>
              </a:rPr>
              <a:t>colab連結</a:t>
            </a:r>
            <a:r>
              <a:rPr lang="zh-TW" sz="2000"/>
              <a:t>：</a:t>
            </a:r>
            <a:br>
              <a:rPr lang="zh-TW" sz="2000"/>
            </a:br>
            <a:br>
              <a:rPr lang="zh-TW" sz="2000"/>
            </a:br>
            <a:r>
              <a:rPr lang="zh-TW" sz="1400" u="sng">
                <a:solidFill>
                  <a:schemeClr val="hlink"/>
                </a:solidFill>
                <a:hlinkClick r:id="rId3"/>
              </a:rPr>
              <a:t>https://colab.research.google.com/drive/1iC7i_EWCZsCr5T-7jDD77V8dt_simGsn?usp=sharing</a:t>
            </a:r>
            <a:endParaRPr sz="1400"/>
          </a:p>
        </p:txBody>
      </p:sp>
      <p:pic>
        <p:nvPicPr>
          <p:cNvPr id="1049" name="Google Shape;104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81" y="546499"/>
            <a:ext cx="1310962" cy="131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6"/>
          <p:cNvSpPr txBox="1"/>
          <p:nvPr>
            <p:ph idx="12" type="sldNum"/>
          </p:nvPr>
        </p:nvSpPr>
        <p:spPr>
          <a:xfrm>
            <a:off x="512702" y="4647850"/>
            <a:ext cx="467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6" name="Google Shape;1056;p1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6"/>
          <p:cNvSpPr txBox="1"/>
          <p:nvPr>
            <p:ph type="ctrTitle"/>
          </p:nvPr>
        </p:nvSpPr>
        <p:spPr>
          <a:xfrm>
            <a:off x="208481" y="97631"/>
            <a:ext cx="330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3D U-Net (Easy Baseline)</a:t>
            </a:r>
            <a:endParaRPr sz="2000"/>
          </a:p>
        </p:txBody>
      </p:sp>
      <p:sp>
        <p:nvSpPr>
          <p:cNvPr id="1058" name="Google Shape;1058;p16"/>
          <p:cNvSpPr txBox="1"/>
          <p:nvPr>
            <p:ph type="ctrTitle"/>
          </p:nvPr>
        </p:nvSpPr>
        <p:spPr>
          <a:xfrm>
            <a:off x="1605175" y="696175"/>
            <a:ext cx="7027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zh-TW" sz="2000"/>
              <a:t>打開colab連結，並將這份colab</a:t>
            </a:r>
            <a:r>
              <a:rPr lang="zh-TW" sz="2000">
                <a:solidFill>
                  <a:srgbClr val="FF0000"/>
                </a:solidFill>
              </a:rPr>
              <a:t>儲存一份副本</a:t>
            </a:r>
            <a:r>
              <a:rPr lang="zh-TW" sz="2000"/>
              <a:t>到自己的colab內</a:t>
            </a:r>
            <a:endParaRPr sz="2000"/>
          </a:p>
        </p:txBody>
      </p:sp>
      <p:pic>
        <p:nvPicPr>
          <p:cNvPr id="1059" name="Google Shape;10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81" y="546499"/>
            <a:ext cx="1310962" cy="131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5068" y="1123875"/>
            <a:ext cx="1920732" cy="378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6"/>
          <p:cNvSpPr/>
          <p:nvPr/>
        </p:nvSpPr>
        <p:spPr>
          <a:xfrm>
            <a:off x="3467050" y="3202438"/>
            <a:ext cx="1257900" cy="27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025" y="999825"/>
            <a:ext cx="4209349" cy="38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7"/>
          <p:cNvSpPr txBox="1"/>
          <p:nvPr>
            <p:ph idx="12" type="sldNum"/>
          </p:nvPr>
        </p:nvSpPr>
        <p:spPr>
          <a:xfrm>
            <a:off x="512701" y="4647850"/>
            <a:ext cx="433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9" name="Google Shape;1069;p17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7"/>
          <p:cNvSpPr txBox="1"/>
          <p:nvPr>
            <p:ph type="ctrTitle"/>
          </p:nvPr>
        </p:nvSpPr>
        <p:spPr>
          <a:xfrm>
            <a:off x="208481" y="97631"/>
            <a:ext cx="330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3D U-Net (Easy Baseline)</a:t>
            </a:r>
            <a:endParaRPr sz="2000"/>
          </a:p>
        </p:txBody>
      </p:sp>
      <p:sp>
        <p:nvSpPr>
          <p:cNvPr id="1071" name="Google Shape;1071;p17"/>
          <p:cNvSpPr txBox="1"/>
          <p:nvPr>
            <p:ph type="ctrTitle"/>
          </p:nvPr>
        </p:nvSpPr>
        <p:spPr>
          <a:xfrm>
            <a:off x="1774325" y="639225"/>
            <a:ext cx="5145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點選「</a:t>
            </a:r>
            <a:r>
              <a:rPr lang="zh-TW" sz="2000">
                <a:solidFill>
                  <a:srgbClr val="FF0000"/>
                </a:solidFill>
              </a:rPr>
              <a:t>執行階段</a:t>
            </a:r>
            <a:r>
              <a:rPr lang="zh-TW" sz="2000"/>
              <a:t>」-&gt;「</a:t>
            </a:r>
            <a:r>
              <a:rPr lang="zh-TW" sz="2000">
                <a:solidFill>
                  <a:srgbClr val="FF0000"/>
                </a:solidFill>
              </a:rPr>
              <a:t>變更執行階段類型</a:t>
            </a:r>
            <a:r>
              <a:rPr lang="zh-TW" sz="2000"/>
              <a:t>」</a:t>
            </a:r>
            <a:endParaRPr sz="2000"/>
          </a:p>
        </p:txBody>
      </p:sp>
      <p:pic>
        <p:nvPicPr>
          <p:cNvPr id="1072" name="Google Shape;10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81" y="546499"/>
            <a:ext cx="1310962" cy="131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7"/>
          <p:cNvSpPr/>
          <p:nvPr/>
        </p:nvSpPr>
        <p:spPr>
          <a:xfrm>
            <a:off x="3229975" y="1214375"/>
            <a:ext cx="663300" cy="27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7"/>
          <p:cNvSpPr/>
          <p:nvPr/>
        </p:nvSpPr>
        <p:spPr>
          <a:xfrm>
            <a:off x="3260900" y="3700013"/>
            <a:ext cx="1257900" cy="27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8"/>
          <p:cNvSpPr txBox="1"/>
          <p:nvPr>
            <p:ph idx="12" type="sldNum"/>
          </p:nvPr>
        </p:nvSpPr>
        <p:spPr>
          <a:xfrm>
            <a:off x="512701" y="4647850"/>
            <a:ext cx="456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1" name="Google Shape;1081;p1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975" y="1069550"/>
            <a:ext cx="3721830" cy="341374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3" name="Google Shape;1083;p18"/>
          <p:cNvSpPr txBox="1"/>
          <p:nvPr>
            <p:ph type="ctrTitle"/>
          </p:nvPr>
        </p:nvSpPr>
        <p:spPr>
          <a:xfrm>
            <a:off x="208481" y="97631"/>
            <a:ext cx="330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3D U-Net (Easy Baseline)</a:t>
            </a:r>
            <a:endParaRPr sz="2000"/>
          </a:p>
        </p:txBody>
      </p:sp>
      <p:sp>
        <p:nvSpPr>
          <p:cNvPr id="1084" name="Google Shape;1084;p18"/>
          <p:cNvSpPr txBox="1"/>
          <p:nvPr>
            <p:ph type="ctrTitle"/>
          </p:nvPr>
        </p:nvSpPr>
        <p:spPr>
          <a:xfrm>
            <a:off x="2089400" y="642275"/>
            <a:ext cx="6819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點選「</a:t>
            </a:r>
            <a:r>
              <a:rPr lang="zh-TW" sz="2000">
                <a:solidFill>
                  <a:srgbClr val="FF0000"/>
                </a:solidFill>
              </a:rPr>
              <a:t>T4 GPU</a:t>
            </a:r>
            <a:r>
              <a:rPr lang="zh-TW" sz="2000"/>
              <a:t>」、執行階段版本選擇</a:t>
            </a:r>
            <a:r>
              <a:rPr lang="zh-TW" sz="2000">
                <a:solidFill>
                  <a:srgbClr val="FF0000"/>
                </a:solidFill>
              </a:rPr>
              <a:t>2025.07</a:t>
            </a:r>
            <a:r>
              <a:rPr lang="zh-TW" sz="2000"/>
              <a:t> -&gt;</a:t>
            </a:r>
            <a:r>
              <a:rPr lang="zh-TW" sz="2000">
                <a:solidFill>
                  <a:srgbClr val="FF0000"/>
                </a:solidFill>
              </a:rPr>
              <a:t>儲存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1085" name="Google Shape;10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81" y="546499"/>
            <a:ext cx="1310962" cy="131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8"/>
          <p:cNvSpPr/>
          <p:nvPr/>
        </p:nvSpPr>
        <p:spPr>
          <a:xfrm>
            <a:off x="3072900" y="2240513"/>
            <a:ext cx="1078500" cy="381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1784600" y="3297800"/>
            <a:ext cx="2152500" cy="759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9"/>
          <p:cNvSpPr txBox="1"/>
          <p:nvPr>
            <p:ph type="ctrTitle"/>
          </p:nvPr>
        </p:nvSpPr>
        <p:spPr>
          <a:xfrm>
            <a:off x="719966" y="262526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(成功)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94" name="Google Shape;1094;p19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095" name="Google Shape;1095;p1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6" name="Google Shape;1096;p19"/>
          <p:cNvSpPr txBox="1"/>
          <p:nvPr/>
        </p:nvSpPr>
        <p:spPr>
          <a:xfrm>
            <a:off x="758734" y="733958"/>
            <a:ext cx="7626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Colab區塊左方有綠色勾代表</a:t>
            </a: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執行完成且成功</a:t>
            </a:r>
            <a:endParaRPr b="0" i="0" sz="17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7" name="Google Shape;10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822" y="1554355"/>
            <a:ext cx="5832432" cy="247496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2644" y="504450"/>
            <a:ext cx="904106" cy="743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9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ea84a490a_2_63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" name="Google Shape;155;g38ea84a490a_2_63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8ea84a490a_2_63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儲存Colab副本</a:t>
            </a:r>
            <a:endParaRPr sz="2000"/>
          </a:p>
        </p:txBody>
      </p:sp>
      <p:sp>
        <p:nvSpPr>
          <p:cNvPr id="157" name="Google Shape;157;g38ea84a490a_2_63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g38ea84a490a_2_63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159" name="Google Shape;159;g38ea84a490a_2_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g38ea84a490a_2_63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grpSp>
        <p:nvGrpSpPr>
          <p:cNvPr id="161" name="Google Shape;161;g38ea84a490a_2_63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162" name="Google Shape;162;g38ea84a490a_2_63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及推論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38ea84a490a_2_63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g38ea84a490a_2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g38ea84a490a_2_63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166" name="Google Shape;166;g38ea84a490a_2_6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167" name="Google Shape;167;g38ea84a490a_2_63"/>
            <p:cNvPicPr preferRelativeResize="0"/>
            <p:nvPr/>
          </p:nvPicPr>
          <p:blipFill rotWithShape="1">
            <a:blip r:embed="rId5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g38ea84a490a_2_63"/>
          <p:cNvPicPr preferRelativeResize="0"/>
          <p:nvPr/>
        </p:nvPicPr>
        <p:blipFill rotWithShape="1">
          <a:blip r:embed="rId6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169" name="Google Shape;169;g38ea84a490a_2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8ea84a490a_2_63"/>
          <p:cNvSpPr txBox="1"/>
          <p:nvPr/>
        </p:nvSpPr>
        <p:spPr>
          <a:xfrm>
            <a:off x="7434425" y="1776625"/>
            <a:ext cx="11835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0"/>
          <p:cNvSpPr txBox="1"/>
          <p:nvPr>
            <p:ph type="ctrTitle"/>
          </p:nvPr>
        </p:nvSpPr>
        <p:spPr>
          <a:xfrm>
            <a:off x="719966" y="262526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(執行中)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06" name="Google Shape;1106;p20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107" name="Google Shape;1107;p20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8" name="Google Shape;1108;p20"/>
          <p:cNvSpPr txBox="1"/>
          <p:nvPr/>
        </p:nvSpPr>
        <p:spPr>
          <a:xfrm>
            <a:off x="758734" y="733958"/>
            <a:ext cx="7626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區塊左方有圈在轉代表</a:t>
            </a: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執行中</a:t>
            </a:r>
            <a:endParaRPr b="0" i="0" sz="17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9" name="Google Shape;1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2389" y="1478100"/>
            <a:ext cx="5679225" cy="2744512"/>
          </a:xfrm>
          <a:prstGeom prst="rect">
            <a:avLst/>
          </a:prstGeom>
          <a:noFill/>
          <a:ln cap="flat" cmpd="sng" w="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0" name="Google Shape;11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1159" y="693869"/>
            <a:ext cx="1488538" cy="7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2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1"/>
          <p:cNvSpPr txBox="1"/>
          <p:nvPr>
            <p:ph type="ctrTitle"/>
          </p:nvPr>
        </p:nvSpPr>
        <p:spPr>
          <a:xfrm>
            <a:off x="719966" y="262526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Colab運行情況</a:t>
            </a:r>
            <a:r>
              <a:rPr lang="zh-TW">
                <a:solidFill>
                  <a:schemeClr val="accent3"/>
                </a:solidFill>
              </a:rPr>
              <a:t>(運行錯誤)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18" name="Google Shape;1118;p21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119" name="Google Shape;1119;p2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0" name="Google Shape;1120;p21"/>
          <p:cNvSpPr txBox="1"/>
          <p:nvPr/>
        </p:nvSpPr>
        <p:spPr>
          <a:xfrm>
            <a:off x="758734" y="733958"/>
            <a:ext cx="7626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區塊左方有紅色驚嘆號代表</a:t>
            </a: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運行錯誤</a:t>
            </a:r>
            <a:endParaRPr b="0" i="0" sz="17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21" name="Google Shape;1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844" y="1554356"/>
            <a:ext cx="4168313" cy="2374706"/>
          </a:xfrm>
          <a:prstGeom prst="rect">
            <a:avLst/>
          </a:prstGeom>
          <a:noFill/>
          <a:ln cap="flat" cmpd="sng" w="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22" name="Google Shape;1122;p21"/>
          <p:cNvGrpSpPr/>
          <p:nvPr/>
        </p:nvGrpSpPr>
        <p:grpSpPr>
          <a:xfrm>
            <a:off x="4557601" y="651849"/>
            <a:ext cx="574394" cy="574394"/>
            <a:chOff x="5893288" y="430500"/>
            <a:chExt cx="1587600" cy="1587600"/>
          </a:xfrm>
        </p:grpSpPr>
        <p:pic>
          <p:nvPicPr>
            <p:cNvPr id="1123" name="Google Shape;112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01388" y="677601"/>
              <a:ext cx="771425" cy="10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21"/>
            <p:cNvSpPr/>
            <p:nvPr/>
          </p:nvSpPr>
          <p:spPr>
            <a:xfrm>
              <a:off x="5893288" y="430500"/>
              <a:ext cx="1587600" cy="1587600"/>
            </a:xfrm>
            <a:prstGeom prst="ellipse">
              <a:avLst/>
            </a:prstGeom>
            <a:noFill/>
            <a:ln cap="flat" cmpd="sng" w="27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3075" lIns="33075" spcFirstLastPara="1" rIns="33075" wrap="square" tIns="330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1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2"/>
          <p:cNvSpPr txBox="1"/>
          <p:nvPr>
            <p:ph idx="12" type="sldNum"/>
          </p:nvPr>
        </p:nvSpPr>
        <p:spPr>
          <a:xfrm>
            <a:off x="512702" y="4647850"/>
            <a:ext cx="511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2" name="Google Shape;1132;p22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22"/>
          <p:cNvSpPr txBox="1"/>
          <p:nvPr>
            <p:ph type="ctrTitle"/>
          </p:nvPr>
        </p:nvSpPr>
        <p:spPr>
          <a:xfrm>
            <a:off x="208481" y="97631"/>
            <a:ext cx="330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000"/>
              <a:t>STEP 1: 環境設定</a:t>
            </a:r>
            <a:endParaRPr sz="2000"/>
          </a:p>
        </p:txBody>
      </p:sp>
      <p:sp>
        <p:nvSpPr>
          <p:cNvPr id="1134" name="Google Shape;1134;p22"/>
          <p:cNvSpPr txBox="1"/>
          <p:nvPr>
            <p:ph type="ctrTitle"/>
          </p:nvPr>
        </p:nvSpPr>
        <p:spPr>
          <a:xfrm>
            <a:off x="1452175" y="1033982"/>
            <a:ext cx="43323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執行每一行，會出現</a:t>
            </a:r>
            <a:r>
              <a:rPr lang="zh-TW" sz="1600">
                <a:solidFill>
                  <a:srgbClr val="FF0000"/>
                </a:solidFill>
              </a:rPr>
              <a:t>紅字錯誤</a:t>
            </a:r>
            <a:r>
              <a:rPr lang="zh-TW" sz="1600"/>
              <a:t>是正常的，但最後必須要看到輸出：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zh-TW" sz="12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Successfully installed [套件]</a:t>
            </a:r>
            <a:endParaRPr sz="1800"/>
          </a:p>
        </p:txBody>
      </p:sp>
      <p:pic>
        <p:nvPicPr>
          <p:cNvPr id="1135" name="Google Shape;1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81" y="458304"/>
            <a:ext cx="934744" cy="93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6877" y="0"/>
            <a:ext cx="27201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210" y="819153"/>
            <a:ext cx="1467612" cy="412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8022" y="1761322"/>
            <a:ext cx="4458844" cy="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23"/>
          <p:cNvSpPr txBox="1"/>
          <p:nvPr>
            <p:ph idx="12" type="sldNum"/>
          </p:nvPr>
        </p:nvSpPr>
        <p:spPr>
          <a:xfrm>
            <a:off x="512702" y="4647850"/>
            <a:ext cx="48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5" name="Google Shape;1145;p23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23"/>
          <p:cNvSpPr txBox="1"/>
          <p:nvPr>
            <p:ph type="ctrTitle"/>
          </p:nvPr>
        </p:nvSpPr>
        <p:spPr>
          <a:xfrm>
            <a:off x="208481" y="97631"/>
            <a:ext cx="330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2000"/>
              <a:t>STEP 1: 環境設定</a:t>
            </a:r>
            <a:endParaRPr sz="2000"/>
          </a:p>
        </p:txBody>
      </p:sp>
      <p:sp>
        <p:nvSpPr>
          <p:cNvPr id="1147" name="Google Shape;1147;p23"/>
          <p:cNvSpPr txBox="1"/>
          <p:nvPr>
            <p:ph type="ctrTitle"/>
          </p:nvPr>
        </p:nvSpPr>
        <p:spPr>
          <a:xfrm>
            <a:off x="2280844" y="233869"/>
            <a:ext cx="4332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將需要的檔案透過</a:t>
            </a:r>
            <a:r>
              <a:rPr lang="zh-TW" sz="1600">
                <a:solidFill>
                  <a:srgbClr val="FF0000"/>
                </a:solidFill>
              </a:rPr>
              <a:t>gitclone</a:t>
            </a:r>
            <a:r>
              <a:rPr lang="zh-TW" sz="1600"/>
              <a:t>複製至colab暫存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左方會出現clone好的檔案</a:t>
            </a:r>
            <a:endParaRPr sz="1600"/>
          </a:p>
        </p:txBody>
      </p:sp>
      <p:sp>
        <p:nvSpPr>
          <p:cNvPr id="1148" name="Google Shape;1148;p23"/>
          <p:cNvSpPr/>
          <p:nvPr/>
        </p:nvSpPr>
        <p:spPr>
          <a:xfrm>
            <a:off x="3865300" y="1761326"/>
            <a:ext cx="484200" cy="4254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23"/>
          <p:cNvSpPr/>
          <p:nvPr/>
        </p:nvSpPr>
        <p:spPr>
          <a:xfrm>
            <a:off x="1505912" y="1181748"/>
            <a:ext cx="2268245" cy="3756203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23"/>
          <p:cNvSpPr txBox="1"/>
          <p:nvPr>
            <p:ph type="ctrTitle"/>
          </p:nvPr>
        </p:nvSpPr>
        <p:spPr>
          <a:xfrm>
            <a:off x="4637676" y="1147250"/>
            <a:ext cx="1573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lang="zh-TW" sz="1600">
                <a:solidFill>
                  <a:srgbClr val="FF0000"/>
                </a:solidFill>
              </a:rPr>
              <a:t>點選執行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151" name="Google Shape;1151;p23"/>
          <p:cNvSpPr txBox="1"/>
          <p:nvPr>
            <p:ph type="ctrTitle"/>
          </p:nvPr>
        </p:nvSpPr>
        <p:spPr>
          <a:xfrm>
            <a:off x="208474" y="1237400"/>
            <a:ext cx="15738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>
                <a:solidFill>
                  <a:srgbClr val="FF0000"/>
                </a:solidFill>
              </a:rPr>
              <a:t>2. 新增了</a:t>
            </a:r>
            <a:br>
              <a:rPr lang="zh-TW" sz="1600">
                <a:solidFill>
                  <a:srgbClr val="FF0000"/>
                </a:solidFill>
              </a:rPr>
            </a:br>
            <a:r>
              <a:rPr lang="zh-TW" sz="1600">
                <a:solidFill>
                  <a:srgbClr val="FF0000"/>
                </a:solidFill>
              </a:rPr>
              <a:t>CardiacSegV2資料夾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152" name="Google Shape;115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481" y="458304"/>
            <a:ext cx="934744" cy="93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4"/>
          <p:cNvSpPr txBox="1"/>
          <p:nvPr>
            <p:ph idx="12" type="sldNum"/>
          </p:nvPr>
        </p:nvSpPr>
        <p:spPr>
          <a:xfrm>
            <a:off x="512702" y="4647850"/>
            <a:ext cx="500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9" name="Google Shape;1159;p24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24"/>
          <p:cNvSpPr txBox="1"/>
          <p:nvPr>
            <p:ph type="ctrTitle"/>
          </p:nvPr>
        </p:nvSpPr>
        <p:spPr>
          <a:xfrm>
            <a:off x="208481" y="97631"/>
            <a:ext cx="330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1: 環境設定</a:t>
            </a:r>
            <a:endParaRPr sz="2000"/>
          </a:p>
        </p:txBody>
      </p:sp>
      <p:sp>
        <p:nvSpPr>
          <p:cNvPr id="1161" name="Google Shape;1161;p24"/>
          <p:cNvSpPr txBox="1"/>
          <p:nvPr>
            <p:ph type="ctrTitle"/>
          </p:nvPr>
        </p:nvSpPr>
        <p:spPr>
          <a:xfrm>
            <a:off x="2557913" y="458306"/>
            <a:ext cx="4332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依序執行cell，安裝並調整好執行環境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遇到一些</a:t>
            </a:r>
            <a:r>
              <a:rPr lang="zh-TW" sz="1600">
                <a:solidFill>
                  <a:srgbClr val="FF0000"/>
                </a:solidFill>
              </a:rPr>
              <a:t>pip error</a:t>
            </a:r>
            <a:r>
              <a:rPr lang="zh-TW" sz="1600"/>
              <a:t>可以不理他請繼續執行</a:t>
            </a:r>
            <a:endParaRPr sz="1600"/>
          </a:p>
        </p:txBody>
      </p:sp>
      <p:pic>
        <p:nvPicPr>
          <p:cNvPr id="1162" name="Google Shape;1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56" y="661943"/>
            <a:ext cx="1310962" cy="131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0507" y="1281646"/>
            <a:ext cx="6933657" cy="258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8e4bc5518f_0_114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g38e4bc5518f_0_114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下載資料集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71" name="Google Shape;1171;g38e4bc5518f_0_114" title="投影片1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g38e4bc5518f_0_114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8e4bc5518f_0_122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38e4bc5518f_0_122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上傳資料集至google drive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0" name="Google Shape;1180;g38e4bc5518f_0_122" title="投影片1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859435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g38e4bc5518f_0_122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5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8" name="Google Shape;1188;p25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25"/>
          <p:cNvSpPr txBox="1"/>
          <p:nvPr>
            <p:ph type="ctrTitle"/>
          </p:nvPr>
        </p:nvSpPr>
        <p:spPr>
          <a:xfrm>
            <a:off x="208481" y="97631"/>
            <a:ext cx="3799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2: Download Dataset</a:t>
            </a:r>
            <a:endParaRPr sz="2000"/>
          </a:p>
        </p:txBody>
      </p:sp>
      <p:sp>
        <p:nvSpPr>
          <p:cNvPr id="1190" name="Google Shape;1190;p25"/>
          <p:cNvSpPr txBox="1"/>
          <p:nvPr>
            <p:ph type="ctrTitle"/>
          </p:nvPr>
        </p:nvSpPr>
        <p:spPr>
          <a:xfrm>
            <a:off x="3301538" y="851175"/>
            <a:ext cx="3727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下載</a:t>
            </a:r>
            <a:r>
              <a:rPr lang="zh-TW" sz="1600">
                <a:solidFill>
                  <a:srgbClr val="FF0000"/>
                </a:solidFill>
              </a:rPr>
              <a:t>主辦方提供之資料集</a:t>
            </a:r>
            <a:r>
              <a:rPr lang="zh-TW" sz="1600"/>
              <a:t>至自己的colab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(google 雲端連結-&gt;colab)</a:t>
            </a:r>
            <a:endParaRPr sz="1600"/>
          </a:p>
        </p:txBody>
      </p:sp>
      <p:pic>
        <p:nvPicPr>
          <p:cNvPr id="1191" name="Google Shape;1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12" y="713103"/>
            <a:ext cx="759975" cy="7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2725" y="645328"/>
            <a:ext cx="928669" cy="895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3" name="Google Shape;1193;p25"/>
          <p:cNvCxnSpPr>
            <a:stCxn id="1191" idx="3"/>
            <a:endCxn id="1192" idx="1"/>
          </p:cNvCxnSpPr>
          <p:nvPr/>
        </p:nvCxnSpPr>
        <p:spPr>
          <a:xfrm>
            <a:off x="1470787" y="1093091"/>
            <a:ext cx="53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4" name="Google Shape;1194;p25"/>
          <p:cNvSpPr txBox="1"/>
          <p:nvPr>
            <p:ph type="ctrTitle"/>
          </p:nvPr>
        </p:nvSpPr>
        <p:spPr>
          <a:xfrm>
            <a:off x="1544325" y="716475"/>
            <a:ext cx="465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100">
                <a:solidFill>
                  <a:schemeClr val="dk1"/>
                </a:solidFill>
              </a:rPr>
              <a:t>下載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95" name="Google Shape;119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7651" y="1473075"/>
            <a:ext cx="6749725" cy="29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8e4bc5518f_0_13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g38e4bc5518f_0_130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03" name="Google Shape;1203;g38e4bc5518f_0_130" title="投影片1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38e4bc5518f_0_130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6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1" name="Google Shape;1211;p2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6"/>
          <p:cNvSpPr txBox="1"/>
          <p:nvPr>
            <p:ph type="ctrTitle"/>
          </p:nvPr>
        </p:nvSpPr>
        <p:spPr>
          <a:xfrm>
            <a:off x="208481" y="97631"/>
            <a:ext cx="3799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2: 更改訓練集</a:t>
            </a:r>
            <a:endParaRPr sz="2000"/>
          </a:p>
        </p:txBody>
      </p:sp>
      <p:pic>
        <p:nvPicPr>
          <p:cNvPr id="1213" name="Google Shape;12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75" y="1563212"/>
            <a:ext cx="2722601" cy="19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1175" y="815514"/>
            <a:ext cx="2012200" cy="372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9200" y="1727722"/>
            <a:ext cx="2423425" cy="17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26"/>
          <p:cNvSpPr txBox="1"/>
          <p:nvPr>
            <p:ph type="ctrTitle"/>
          </p:nvPr>
        </p:nvSpPr>
        <p:spPr>
          <a:xfrm>
            <a:off x="2574325" y="0"/>
            <a:ext cx="6391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rPr lang="zh-TW" sz="1600"/>
              <a:t>在colab內找</a:t>
            </a:r>
            <a:r>
              <a:rPr lang="zh-TW" sz="1600">
                <a:solidFill>
                  <a:srgbClr val="FF0000"/>
                </a:solidFill>
              </a:rPr>
              <a:t>CardiacSegV2/exps/data_dicts/chgh/AICUP_training.json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rPr lang="zh-TW" sz="1600"/>
              <a:t>並自行修改成想用的data</a:t>
            </a:r>
            <a:endParaRPr sz="1600"/>
          </a:p>
        </p:txBody>
      </p:sp>
      <p:sp>
        <p:nvSpPr>
          <p:cNvPr id="1217" name="Google Shape;1217;p26"/>
          <p:cNvSpPr txBox="1"/>
          <p:nvPr>
            <p:ph type="ctrTitle"/>
          </p:nvPr>
        </p:nvSpPr>
        <p:spPr>
          <a:xfrm>
            <a:off x="1064000" y="987925"/>
            <a:ext cx="582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測試</a:t>
            </a:r>
            <a:endParaRPr sz="1600"/>
          </a:p>
        </p:txBody>
      </p:sp>
      <p:sp>
        <p:nvSpPr>
          <p:cNvPr id="1218" name="Google Shape;1218;p26"/>
          <p:cNvSpPr txBox="1"/>
          <p:nvPr>
            <p:ph type="ctrTitle"/>
          </p:nvPr>
        </p:nvSpPr>
        <p:spPr>
          <a:xfrm>
            <a:off x="3966125" y="458225"/>
            <a:ext cx="5823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訓練</a:t>
            </a:r>
            <a:endParaRPr sz="1600"/>
          </a:p>
        </p:txBody>
      </p:sp>
      <p:sp>
        <p:nvSpPr>
          <p:cNvPr id="1219" name="Google Shape;1219;p26"/>
          <p:cNvSpPr txBox="1"/>
          <p:nvPr>
            <p:ph type="ctrTitle"/>
          </p:nvPr>
        </p:nvSpPr>
        <p:spPr>
          <a:xfrm>
            <a:off x="6583325" y="1283425"/>
            <a:ext cx="5823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驗證</a:t>
            </a:r>
            <a:endParaRPr sz="1600"/>
          </a:p>
        </p:txBody>
      </p:sp>
      <p:sp>
        <p:nvSpPr>
          <p:cNvPr id="1220" name="Google Shape;1220;p26"/>
          <p:cNvSpPr txBox="1"/>
          <p:nvPr>
            <p:ph type="ctrTitle"/>
          </p:nvPr>
        </p:nvSpPr>
        <p:spPr>
          <a:xfrm>
            <a:off x="0" y="458225"/>
            <a:ext cx="744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EX：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ea84a490a_2_86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" name="Google Shape;177;g38ea84a490a_2_86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儲存Colab副本</a:t>
            </a:r>
            <a:endParaRPr sz="2000"/>
          </a:p>
        </p:txBody>
      </p:sp>
      <p:sp>
        <p:nvSpPr>
          <p:cNvPr id="178" name="Google Shape;178;g38ea84a490a_2_86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g38ea84a490a_2_86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180" name="Google Shape;180;g38ea84a490a_2_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g38ea84a490a_2_86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grpSp>
        <p:nvGrpSpPr>
          <p:cNvPr id="182" name="Google Shape;182;g38ea84a490a_2_86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183" name="Google Shape;183;g38ea84a490a_2_86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38ea84a490a_2_86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g38ea84a490a_2_86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186" name="Google Shape;186;g38ea84a490a_2_86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187" name="Google Shape;187;g38ea84a490a_2_86"/>
            <p:cNvPicPr preferRelativeResize="0"/>
            <p:nvPr/>
          </p:nvPicPr>
          <p:blipFill rotWithShape="1">
            <a:blip r:embed="rId4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g38ea84a490a_2_86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189" name="Google Shape;189;g38ea84a490a_2_86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190" name="Google Shape;190;g38ea84a490a_2_86"/>
            <p:cNvPicPr preferRelativeResize="0"/>
            <p:nvPr/>
          </p:nvPicPr>
          <p:blipFill rotWithShape="1">
            <a:blip r:embed="rId4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g38ea84a490a_2_86"/>
          <p:cNvPicPr preferRelativeResize="0"/>
          <p:nvPr/>
        </p:nvPicPr>
        <p:blipFill rotWithShape="1">
          <a:blip r:embed="rId5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8ea84a490a_2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8ea84a490a_2_86"/>
          <p:cNvSpPr txBox="1"/>
          <p:nvPr/>
        </p:nvSpPr>
        <p:spPr>
          <a:xfrm>
            <a:off x="7434425" y="1776625"/>
            <a:ext cx="11607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194" name="Google Shape;194;g38ea84a490a_2_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7"/>
          <p:cNvSpPr txBox="1"/>
          <p:nvPr>
            <p:ph idx="12" type="sldNum"/>
          </p:nvPr>
        </p:nvSpPr>
        <p:spPr>
          <a:xfrm>
            <a:off x="512701" y="4647850"/>
            <a:ext cx="44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7" name="Google Shape;1227;p27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27"/>
          <p:cNvSpPr txBox="1"/>
          <p:nvPr>
            <p:ph type="ctrTitle"/>
          </p:nvPr>
        </p:nvSpPr>
        <p:spPr>
          <a:xfrm>
            <a:off x="208481" y="97631"/>
            <a:ext cx="3799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3: 3D U-Net Training</a:t>
            </a:r>
            <a:endParaRPr sz="2000"/>
          </a:p>
        </p:txBody>
      </p:sp>
      <p:sp>
        <p:nvSpPr>
          <p:cNvPr id="1229" name="Google Shape;1229;p27"/>
          <p:cNvSpPr txBox="1"/>
          <p:nvPr>
            <p:ph type="ctrTitle"/>
          </p:nvPr>
        </p:nvSpPr>
        <p:spPr>
          <a:xfrm>
            <a:off x="3385463" y="539888"/>
            <a:ext cx="203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設置好訓練所需路徑</a:t>
            </a:r>
            <a:endParaRPr sz="1600"/>
          </a:p>
        </p:txBody>
      </p:sp>
      <p:pic>
        <p:nvPicPr>
          <p:cNvPr id="1230" name="Google Shape;12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69" y="946034"/>
            <a:ext cx="928669" cy="89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7"/>
          <p:cNvSpPr txBox="1"/>
          <p:nvPr>
            <p:ph type="ctrTitle"/>
          </p:nvPr>
        </p:nvSpPr>
        <p:spPr>
          <a:xfrm>
            <a:off x="5359425" y="946025"/>
            <a:ext cx="35280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>
                <a:solidFill>
                  <a:srgbClr val="FF0000"/>
                </a:solidFill>
              </a:rPr>
              <a:t>model_name</a:t>
            </a:r>
            <a:r>
              <a:rPr lang="zh-TW" sz="1600"/>
              <a:t>：模型名稱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br>
              <a:rPr lang="zh-TW" sz="1600"/>
            </a:br>
            <a:r>
              <a:rPr lang="zh-TW" sz="1600">
                <a:solidFill>
                  <a:srgbClr val="FF0000"/>
                </a:solidFill>
              </a:rPr>
              <a:t>data_name</a:t>
            </a:r>
            <a:r>
              <a:rPr lang="zh-TW" sz="1600"/>
              <a:t>：資料夾位置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>
                <a:solidFill>
                  <a:srgbClr val="FF0000"/>
                </a:solidFill>
              </a:rPr>
              <a:t>exp_name</a:t>
            </a:r>
            <a:r>
              <a:rPr lang="zh-TW" sz="1600"/>
              <a:t>：實驗名稱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>
                <a:solidFill>
                  <a:srgbClr val="FF0000"/>
                </a:solidFill>
              </a:rPr>
              <a:t>data_dict_file_name</a:t>
            </a:r>
            <a:r>
              <a:rPr lang="zh-TW" sz="1600"/>
              <a:t>：實驗用json檔</a:t>
            </a:r>
            <a:endParaRPr sz="1600"/>
          </a:p>
        </p:txBody>
      </p:sp>
      <p:pic>
        <p:nvPicPr>
          <p:cNvPr id="1232" name="Google Shape;12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9538" y="1075488"/>
            <a:ext cx="4032937" cy="35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8"/>
          <p:cNvSpPr txBox="1"/>
          <p:nvPr>
            <p:ph idx="12" type="sldNum"/>
          </p:nvPr>
        </p:nvSpPr>
        <p:spPr>
          <a:xfrm>
            <a:off x="512702" y="4647850"/>
            <a:ext cx="478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9" name="Google Shape;1239;p2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28"/>
          <p:cNvSpPr txBox="1"/>
          <p:nvPr>
            <p:ph type="ctrTitle"/>
          </p:nvPr>
        </p:nvSpPr>
        <p:spPr>
          <a:xfrm>
            <a:off x="208481" y="97631"/>
            <a:ext cx="3799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3: 3D U-Net Training</a:t>
            </a:r>
            <a:endParaRPr sz="2000"/>
          </a:p>
        </p:txBody>
      </p:sp>
      <p:sp>
        <p:nvSpPr>
          <p:cNvPr id="1241" name="Google Shape;1241;p28"/>
          <p:cNvSpPr txBox="1"/>
          <p:nvPr>
            <p:ph type="ctrTitle"/>
          </p:nvPr>
        </p:nvSpPr>
        <p:spPr>
          <a:xfrm>
            <a:off x="839780" y="1919551"/>
            <a:ext cx="29184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執行訓練，需等約</a:t>
            </a:r>
            <a:r>
              <a:rPr lang="zh-TW" sz="1600">
                <a:solidFill>
                  <a:srgbClr val="FF0000"/>
                </a:solidFill>
              </a:rPr>
              <a:t>20~30分鐘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242" name="Google Shape;1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644" y="2466509"/>
            <a:ext cx="928669" cy="89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155" y="97625"/>
            <a:ext cx="2231121" cy="45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9"/>
          <p:cNvSpPr txBox="1"/>
          <p:nvPr>
            <p:ph idx="12" type="sldNum"/>
          </p:nvPr>
        </p:nvSpPr>
        <p:spPr>
          <a:xfrm>
            <a:off x="512702" y="4647850"/>
            <a:ext cx="500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0" name="Google Shape;1250;p29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29"/>
          <p:cNvSpPr txBox="1"/>
          <p:nvPr>
            <p:ph type="ctrTitle"/>
          </p:nvPr>
        </p:nvSpPr>
        <p:spPr>
          <a:xfrm>
            <a:off x="208481" y="97631"/>
            <a:ext cx="3799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4: 3D U-Net Testing</a:t>
            </a:r>
            <a:endParaRPr sz="2000"/>
          </a:p>
        </p:txBody>
      </p:sp>
      <p:sp>
        <p:nvSpPr>
          <p:cNvPr id="1252" name="Google Shape;1252;p29"/>
          <p:cNvSpPr txBox="1"/>
          <p:nvPr>
            <p:ph type="ctrTitle"/>
          </p:nvPr>
        </p:nvSpPr>
        <p:spPr>
          <a:xfrm>
            <a:off x="788066" y="1946559"/>
            <a:ext cx="3080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測試訓練結果，需要等約</a:t>
            </a:r>
            <a:r>
              <a:rPr lang="zh-TW" sz="1600">
                <a:solidFill>
                  <a:srgbClr val="FF0000"/>
                </a:solidFill>
              </a:rPr>
              <a:t>3分鐘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253" name="Google Shape;1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938" y="2464428"/>
            <a:ext cx="928669" cy="89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4075" y="-1"/>
            <a:ext cx="2564474" cy="46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0"/>
          <p:cNvSpPr txBox="1"/>
          <p:nvPr>
            <p:ph idx="12" type="sldNum"/>
          </p:nvPr>
        </p:nvSpPr>
        <p:spPr>
          <a:xfrm>
            <a:off x="512702" y="4647850"/>
            <a:ext cx="481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1" name="Google Shape;1261;p3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0"/>
          <p:cNvSpPr txBox="1"/>
          <p:nvPr>
            <p:ph type="ctrTitle"/>
          </p:nvPr>
        </p:nvSpPr>
        <p:spPr>
          <a:xfrm>
            <a:off x="208481" y="97631"/>
            <a:ext cx="7480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4: Download weights</a:t>
            </a:r>
            <a:endParaRPr sz="2000"/>
          </a:p>
        </p:txBody>
      </p:sp>
      <p:sp>
        <p:nvSpPr>
          <p:cNvPr id="1263" name="Google Shape;1263;p30"/>
          <p:cNvSpPr txBox="1"/>
          <p:nvPr>
            <p:ph type="ctrTitle"/>
          </p:nvPr>
        </p:nvSpPr>
        <p:spPr>
          <a:xfrm>
            <a:off x="1102556" y="803513"/>
            <a:ext cx="4901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可將前面</a:t>
            </a:r>
            <a:r>
              <a:rPr lang="zh-TW" sz="1600">
                <a:solidFill>
                  <a:srgbClr val="FF0000"/>
                </a:solidFill>
              </a:rPr>
              <a:t>訓練好的權重</a:t>
            </a:r>
            <a:r>
              <a:rPr lang="zh-TW" sz="1600"/>
              <a:t>(暫存於Colab)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下載到你的電腦裝置</a:t>
            </a:r>
            <a:endParaRPr sz="1600"/>
          </a:p>
        </p:txBody>
      </p:sp>
      <p:pic>
        <p:nvPicPr>
          <p:cNvPr id="1264" name="Google Shape;12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2025" y="803505"/>
            <a:ext cx="769939" cy="7196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5" name="Google Shape;1265;p30"/>
          <p:cNvCxnSpPr>
            <a:stCxn id="1264" idx="3"/>
          </p:cNvCxnSpPr>
          <p:nvPr/>
        </p:nvCxnSpPr>
        <p:spPr>
          <a:xfrm>
            <a:off x="6951964" y="1163322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66" name="Google Shape;12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1350" y="778359"/>
            <a:ext cx="769932" cy="76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700691"/>
            <a:ext cx="8839197" cy="187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1"/>
          <p:cNvSpPr txBox="1"/>
          <p:nvPr>
            <p:ph idx="1" type="body"/>
          </p:nvPr>
        </p:nvSpPr>
        <p:spPr>
          <a:xfrm>
            <a:off x="725108" y="606025"/>
            <a:ext cx="5457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1273" name="Google Shape;1273;p31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274" name="Google Shape;1274;p3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5" name="Google Shape;1275;p31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ts val="3200"/>
              <a:buFont typeface="Microsoft JhengHei"/>
              <a:buNone/>
            </a:pPr>
            <a:r>
              <a:rPr lang="zh-TW"/>
              <a:t>Colab Baseline 程式說明 (predict)</a:t>
            </a:r>
            <a:endParaRPr/>
          </a:p>
        </p:txBody>
      </p:sp>
      <p:sp>
        <p:nvSpPr>
          <p:cNvPr id="1276" name="Google Shape;1276;p31"/>
          <p:cNvSpPr/>
          <p:nvPr/>
        </p:nvSpPr>
        <p:spPr>
          <a:xfrm>
            <a:off x="6938794" y="421144"/>
            <a:ext cx="1886400" cy="2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2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3" name="Google Shape;1283;p32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32"/>
          <p:cNvSpPr txBox="1"/>
          <p:nvPr>
            <p:ph type="ctrTitle"/>
          </p:nvPr>
        </p:nvSpPr>
        <p:spPr>
          <a:xfrm>
            <a:off x="208467" y="97625"/>
            <a:ext cx="7543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3D U-Net infer (Easy Baseline)</a:t>
            </a:r>
            <a:endParaRPr sz="2000"/>
          </a:p>
        </p:txBody>
      </p:sp>
      <p:sp>
        <p:nvSpPr>
          <p:cNvPr id="1285" name="Google Shape;1285;p32"/>
          <p:cNvSpPr txBox="1"/>
          <p:nvPr>
            <p:ph type="ctrTitle"/>
          </p:nvPr>
        </p:nvSpPr>
        <p:spPr>
          <a:xfrm>
            <a:off x="208475" y="1743950"/>
            <a:ext cx="8739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>
                <a:solidFill>
                  <a:srgbClr val="FF0000"/>
                </a:solidFill>
              </a:rPr>
              <a:t>colab連結</a:t>
            </a:r>
            <a:r>
              <a:rPr lang="zh-TW" sz="2000"/>
              <a:t>：</a:t>
            </a:r>
            <a:br>
              <a:rPr lang="zh-TW" sz="2000"/>
            </a:br>
            <a:br>
              <a:rPr lang="zh-TW" sz="2000"/>
            </a:br>
            <a:r>
              <a:rPr lang="zh-TW" sz="1400" u="sng">
                <a:solidFill>
                  <a:schemeClr val="hlink"/>
                </a:solidFill>
                <a:hlinkClick r:id="rId3"/>
              </a:rPr>
              <a:t>https://colab.research.google.com/drive/1LtvjHWXEJxWIPBvm-kKsTpWprs_qUy-J?usp=sharing</a:t>
            </a:r>
            <a:endParaRPr sz="1400"/>
          </a:p>
        </p:txBody>
      </p:sp>
      <p:pic>
        <p:nvPicPr>
          <p:cNvPr id="1286" name="Google Shape;128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81" y="546499"/>
            <a:ext cx="1310962" cy="131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32"/>
          <p:cNvSpPr txBox="1"/>
          <p:nvPr/>
        </p:nvSpPr>
        <p:spPr>
          <a:xfrm>
            <a:off x="512700" y="3693175"/>
            <a:ext cx="60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*環境設定和前面訓練一樣</a:t>
            </a:r>
            <a:endParaRPr b="1" i="0" sz="20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3"/>
          <p:cNvSpPr txBox="1"/>
          <p:nvPr>
            <p:ph idx="12" type="sldNum"/>
          </p:nvPr>
        </p:nvSpPr>
        <p:spPr>
          <a:xfrm>
            <a:off x="512701" y="4647850"/>
            <a:ext cx="46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4" name="Google Shape;1294;p33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33"/>
          <p:cNvSpPr txBox="1"/>
          <p:nvPr>
            <p:ph type="ctrTitle"/>
          </p:nvPr>
        </p:nvSpPr>
        <p:spPr>
          <a:xfrm>
            <a:off x="208481" y="97631"/>
            <a:ext cx="7480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5(1): 3D U-Net Inferring - Connect Google Drive</a:t>
            </a:r>
            <a:endParaRPr sz="2000"/>
          </a:p>
        </p:txBody>
      </p:sp>
      <p:sp>
        <p:nvSpPr>
          <p:cNvPr id="1296" name="Google Shape;1296;p33"/>
          <p:cNvSpPr txBox="1"/>
          <p:nvPr>
            <p:ph type="ctrTitle"/>
          </p:nvPr>
        </p:nvSpPr>
        <p:spPr>
          <a:xfrm>
            <a:off x="280425" y="1292588"/>
            <a:ext cx="2793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將</a:t>
            </a:r>
            <a:r>
              <a:rPr lang="zh-TW" sz="1600">
                <a:solidFill>
                  <a:srgbClr val="FF0000"/>
                </a:solidFill>
              </a:rPr>
              <a:t>自己的google雲端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>
                <a:solidFill>
                  <a:srgbClr val="FF0000"/>
                </a:solidFill>
              </a:rPr>
              <a:t>掛載至Colab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使資料能夠被複製到個人雲端</a:t>
            </a:r>
            <a:endParaRPr sz="1600"/>
          </a:p>
        </p:txBody>
      </p:sp>
      <p:pic>
        <p:nvPicPr>
          <p:cNvPr id="1297" name="Google Shape;1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56" y="2571741"/>
            <a:ext cx="928669" cy="89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2600" y="1676231"/>
            <a:ext cx="5114925" cy="19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4525" y="619519"/>
            <a:ext cx="3562319" cy="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3219" y="3672900"/>
            <a:ext cx="3764926" cy="1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33"/>
          <p:cNvSpPr/>
          <p:nvPr/>
        </p:nvSpPr>
        <p:spPr>
          <a:xfrm>
            <a:off x="3354525" y="546506"/>
            <a:ext cx="484200" cy="510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33"/>
          <p:cNvSpPr/>
          <p:nvPr/>
        </p:nvSpPr>
        <p:spPr>
          <a:xfrm>
            <a:off x="6694819" y="3073088"/>
            <a:ext cx="1629300" cy="510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33"/>
          <p:cNvSpPr/>
          <p:nvPr/>
        </p:nvSpPr>
        <p:spPr>
          <a:xfrm>
            <a:off x="3354525" y="4632975"/>
            <a:ext cx="3435000" cy="510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4" name="Google Shape;1304;p33"/>
          <p:cNvCxnSpPr>
            <a:stCxn id="1299" idx="2"/>
            <a:endCxn id="1298" idx="0"/>
          </p:cNvCxnSpPr>
          <p:nvPr/>
        </p:nvCxnSpPr>
        <p:spPr>
          <a:xfrm>
            <a:off x="5135685" y="1515019"/>
            <a:ext cx="7044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5" name="Google Shape;1305;p33"/>
          <p:cNvCxnSpPr>
            <a:endCxn id="1300" idx="0"/>
          </p:cNvCxnSpPr>
          <p:nvPr/>
        </p:nvCxnSpPr>
        <p:spPr>
          <a:xfrm flipH="1">
            <a:off x="5135682" y="3591300"/>
            <a:ext cx="10302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06" name="Google Shape;130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4966" y="2606758"/>
            <a:ext cx="825487" cy="825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Google Shape;1307;p33"/>
          <p:cNvCxnSpPr>
            <a:stCxn id="1306" idx="1"/>
            <a:endCxn id="1297" idx="3"/>
          </p:cNvCxnSpPr>
          <p:nvPr/>
        </p:nvCxnSpPr>
        <p:spPr>
          <a:xfrm rot="10800000">
            <a:off x="1420866" y="3019502"/>
            <a:ext cx="46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4"/>
          <p:cNvSpPr txBox="1"/>
          <p:nvPr>
            <p:ph idx="12" type="sldNum"/>
          </p:nvPr>
        </p:nvSpPr>
        <p:spPr>
          <a:xfrm>
            <a:off x="512701" y="4647850"/>
            <a:ext cx="46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4" name="Google Shape;1314;p34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34"/>
          <p:cNvSpPr txBox="1"/>
          <p:nvPr>
            <p:ph type="ctrTitle"/>
          </p:nvPr>
        </p:nvSpPr>
        <p:spPr>
          <a:xfrm>
            <a:off x="208481" y="97631"/>
            <a:ext cx="7480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5(1): 3D U-Net Inferring - Connect Google Drive</a:t>
            </a:r>
            <a:endParaRPr sz="2000"/>
          </a:p>
        </p:txBody>
      </p:sp>
      <p:sp>
        <p:nvSpPr>
          <p:cNvPr id="1316" name="Google Shape;1316;p34"/>
          <p:cNvSpPr txBox="1"/>
          <p:nvPr>
            <p:ph type="ctrTitle"/>
          </p:nvPr>
        </p:nvSpPr>
        <p:spPr>
          <a:xfrm>
            <a:off x="280425" y="1292588"/>
            <a:ext cx="2793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並在自己的google drive中創建</a:t>
            </a:r>
            <a:r>
              <a:rPr lang="zh-TW" sz="1600">
                <a:solidFill>
                  <a:srgbClr val="FF0000"/>
                </a:solidFill>
              </a:rPr>
              <a:t>myo_pred/chgh資料夾和image、infer子資料夾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317" name="Google Shape;1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56" y="2571741"/>
            <a:ext cx="928669" cy="89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966" y="2606758"/>
            <a:ext cx="825487" cy="825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9" name="Google Shape;1319;p34"/>
          <p:cNvCxnSpPr>
            <a:stCxn id="1318" idx="1"/>
            <a:endCxn id="1317" idx="3"/>
          </p:cNvCxnSpPr>
          <p:nvPr/>
        </p:nvCxnSpPr>
        <p:spPr>
          <a:xfrm rot="10800000">
            <a:off x="1420866" y="3019502"/>
            <a:ext cx="46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320" name="Google Shape;132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4703" y="781638"/>
            <a:ext cx="5472230" cy="265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5"/>
          <p:cNvSpPr txBox="1"/>
          <p:nvPr>
            <p:ph idx="12" type="sldNum"/>
          </p:nvPr>
        </p:nvSpPr>
        <p:spPr>
          <a:xfrm>
            <a:off x="512701" y="4647850"/>
            <a:ext cx="411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7" name="Google Shape;1327;p35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35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5(1): 3D U-Net Inferring - Store in Colab</a:t>
            </a:r>
            <a:endParaRPr sz="2000"/>
          </a:p>
        </p:txBody>
      </p:sp>
      <p:sp>
        <p:nvSpPr>
          <p:cNvPr id="1329" name="Google Shape;1329;p35"/>
          <p:cNvSpPr txBox="1"/>
          <p:nvPr>
            <p:ph type="ctrTitle"/>
          </p:nvPr>
        </p:nvSpPr>
        <p:spPr>
          <a:xfrm>
            <a:off x="208475" y="1946550"/>
            <a:ext cx="2348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設定找tune_model</a:t>
            </a:r>
            <a:r>
              <a:rPr lang="zh-TW" sz="1600"/>
              <a:t>的</a:t>
            </a:r>
            <a:r>
              <a:rPr lang="zh-TW" sz="1600">
                <a:solidFill>
                  <a:srgbClr val="FF0000"/>
                </a:solidFill>
              </a:rPr>
              <a:t>函式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330" name="Google Shape;13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06" y="2471925"/>
            <a:ext cx="928669" cy="89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7833" y="517500"/>
            <a:ext cx="35983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6"/>
          <p:cNvSpPr txBox="1"/>
          <p:nvPr>
            <p:ph idx="12" type="sldNum"/>
          </p:nvPr>
        </p:nvSpPr>
        <p:spPr>
          <a:xfrm>
            <a:off x="512702" y="4647850"/>
            <a:ext cx="48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8" name="Google Shape;1338;p36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6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5(1): 3D U-Net Inferring - Store in Colab</a:t>
            </a:r>
            <a:endParaRPr sz="2000"/>
          </a:p>
        </p:txBody>
      </p:sp>
      <p:sp>
        <p:nvSpPr>
          <p:cNvPr id="1340" name="Google Shape;1340;p36"/>
          <p:cNvSpPr txBox="1"/>
          <p:nvPr>
            <p:ph type="ctrTitle"/>
          </p:nvPr>
        </p:nvSpPr>
        <p:spPr>
          <a:xfrm>
            <a:off x="325526" y="1538900"/>
            <a:ext cx="3372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rPr lang="zh-TW" sz="1600"/>
              <a:t>放置</a:t>
            </a:r>
            <a:r>
              <a:rPr lang="zh-TW" sz="1600">
                <a:solidFill>
                  <a:srgbClr val="FF0000"/>
                </a:solidFill>
              </a:rPr>
              <a:t>要推論的CT檔</a:t>
            </a:r>
            <a:r>
              <a:rPr lang="zh-TW" sz="1600"/>
              <a:t>在自己的雲端硬碟中</a:t>
            </a:r>
            <a:br>
              <a:rPr lang="zh-TW" sz="1600"/>
            </a:br>
            <a:r>
              <a:rPr lang="zh-TW" sz="1600"/>
              <a:t>myo_pred/chgh/</a:t>
            </a:r>
            <a:r>
              <a:rPr lang="zh-TW" sz="1600">
                <a:solidFill>
                  <a:srgbClr val="FF0000"/>
                </a:solidFill>
              </a:rPr>
              <a:t>image</a:t>
            </a:r>
            <a:r>
              <a:rPr lang="zh-TW" sz="1600"/>
              <a:t>內</a:t>
            </a:r>
            <a:endParaRPr sz="1600"/>
          </a:p>
        </p:txBody>
      </p:sp>
      <p:pic>
        <p:nvPicPr>
          <p:cNvPr id="1341" name="Google Shape;1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263" y="308205"/>
            <a:ext cx="769939" cy="71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2094" y="336345"/>
            <a:ext cx="684394" cy="663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3" name="Google Shape;1343;p36"/>
          <p:cNvCxnSpPr>
            <a:stCxn id="1342" idx="1"/>
            <a:endCxn id="1341" idx="3"/>
          </p:cNvCxnSpPr>
          <p:nvPr/>
        </p:nvCxnSpPr>
        <p:spPr>
          <a:xfrm rot="10800000">
            <a:off x="7667194" y="668024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344" name="Google Shape;13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875" y="1044075"/>
            <a:ext cx="3625999" cy="16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ea84a490a_2_107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g38ea84a490a_2_107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下載資料集</a:t>
            </a:r>
            <a:endParaRPr sz="2000"/>
          </a:p>
        </p:txBody>
      </p:sp>
      <p:sp>
        <p:nvSpPr>
          <p:cNvPr id="202" name="Google Shape;202;g38ea84a490a_2_107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g38ea84a490a_2_107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204" name="Google Shape;204;g38ea84a490a_2_107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38ea84a490a_2_107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g38ea84a490a_2_107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207" name="Google Shape;207;g38ea84a490a_2_107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208" name="Google Shape;208;g38ea84a490a_2_10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g38ea84a490a_2_107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210" name="Google Shape;210;g38ea84a490a_2_107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211" name="Google Shape;211;g38ea84a490a_2_107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" name="Google Shape;212;g38ea84a490a_2_107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8ea84a490a_2_107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g38ea84a490a_2_107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215" name="Google Shape;215;g38ea84a490a_2_107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38ea84a490a_2_107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g38ea84a490a_2_107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g38ea84a490a_2_107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219" name="Google Shape;219;g38ea84a490a_2_107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38ea84a490a_2_107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g38ea84a490a_2_107"/>
          <p:cNvGrpSpPr/>
          <p:nvPr/>
        </p:nvGrpSpPr>
        <p:grpSpPr>
          <a:xfrm rot="243442">
            <a:off x="6772698" y="3908910"/>
            <a:ext cx="901557" cy="912772"/>
            <a:chOff x="2745109" y="2183534"/>
            <a:chExt cx="3466835" cy="3509964"/>
          </a:xfrm>
        </p:grpSpPr>
        <p:pic>
          <p:nvPicPr>
            <p:cNvPr descr="答案用紙のイラスト（白紙・斜め）" id="222" name="Google Shape;222;g38ea84a490a_2_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23" name="Google Shape;223;g38ea84a490a_2_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24" name="Google Shape;224;g38ea84a490a_2_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225" name="Google Shape;225;g38ea84a490a_2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g38ea84a490a_2_107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227" name="Google Shape;227;g38ea84a490a_2_10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g38ea84a490a_2_107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pic>
        <p:nvPicPr>
          <p:cNvPr id="229" name="Google Shape;229;g38ea84a490a_2_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8ea84a490a_2_107"/>
          <p:cNvSpPr txBox="1"/>
          <p:nvPr/>
        </p:nvSpPr>
        <p:spPr>
          <a:xfrm>
            <a:off x="7434425" y="1776625"/>
            <a:ext cx="11304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231" name="Google Shape;231;g38ea84a490a_2_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232" name="Google Shape;232;g38ea84a490a_2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g38ea84a490a_2_107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234" name="Google Shape;234;g38ea84a490a_2_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35" name="Google Shape;235;g38ea84a490a_2_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36" name="Google Shape;236;g38ea84a490a_2_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7"/>
          <p:cNvSpPr txBox="1"/>
          <p:nvPr>
            <p:ph idx="12" type="sldNum"/>
          </p:nvPr>
        </p:nvSpPr>
        <p:spPr>
          <a:xfrm>
            <a:off x="512702" y="4647850"/>
            <a:ext cx="48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1" name="Google Shape;1351;p37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37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5(1): 3D U-Net Inferring - Store in Colab</a:t>
            </a:r>
            <a:endParaRPr sz="2000"/>
          </a:p>
        </p:txBody>
      </p:sp>
      <p:sp>
        <p:nvSpPr>
          <p:cNvPr id="1353" name="Google Shape;1353;p37"/>
          <p:cNvSpPr txBox="1"/>
          <p:nvPr>
            <p:ph type="ctrTitle"/>
          </p:nvPr>
        </p:nvSpPr>
        <p:spPr>
          <a:xfrm>
            <a:off x="359780" y="1538900"/>
            <a:ext cx="3978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確認</a:t>
            </a:r>
            <a:r>
              <a:rPr lang="zh-TW" sz="1600">
                <a:solidFill>
                  <a:srgbClr val="FF0000"/>
                </a:solidFill>
              </a:rPr>
              <a:t>image</a:t>
            </a:r>
            <a:r>
              <a:rPr lang="zh-TW" sz="1600"/>
              <a:t>資料夾內的</a:t>
            </a:r>
            <a:r>
              <a:rPr lang="zh-TW" sz="1600">
                <a:solidFill>
                  <a:srgbClr val="FF0000"/>
                </a:solidFill>
              </a:rPr>
              <a:t>CT檔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354" name="Google Shape;13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263" y="308205"/>
            <a:ext cx="769939" cy="71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2094" y="336345"/>
            <a:ext cx="684394" cy="663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6" name="Google Shape;1356;p37"/>
          <p:cNvCxnSpPr>
            <a:stCxn id="1355" idx="1"/>
            <a:endCxn id="1354" idx="3"/>
          </p:cNvCxnSpPr>
          <p:nvPr/>
        </p:nvCxnSpPr>
        <p:spPr>
          <a:xfrm rot="10800000">
            <a:off x="7667194" y="668024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357" name="Google Shape;13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000" y="2234064"/>
            <a:ext cx="6384575" cy="171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38"/>
          <p:cNvSpPr txBox="1"/>
          <p:nvPr>
            <p:ph idx="12" type="sldNum"/>
          </p:nvPr>
        </p:nvSpPr>
        <p:spPr>
          <a:xfrm>
            <a:off x="512702" y="4647850"/>
            <a:ext cx="48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4" name="Google Shape;1364;p3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8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5(2): 使用自己訓練好的權重進行推論...</a:t>
            </a:r>
            <a:endParaRPr sz="2000"/>
          </a:p>
        </p:txBody>
      </p:sp>
      <p:sp>
        <p:nvSpPr>
          <p:cNvPr id="1366" name="Google Shape;1366;p38"/>
          <p:cNvSpPr txBox="1"/>
          <p:nvPr>
            <p:ph type="ctrTitle"/>
          </p:nvPr>
        </p:nvSpPr>
        <p:spPr>
          <a:xfrm>
            <a:off x="996900" y="548750"/>
            <a:ext cx="4596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先將自己的權重檔上傳到google drive內</a:t>
            </a:r>
            <a:endParaRPr sz="1600"/>
          </a:p>
        </p:txBody>
      </p:sp>
      <p:pic>
        <p:nvPicPr>
          <p:cNvPr id="1367" name="Google Shape;13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460850"/>
            <a:ext cx="928669" cy="89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38"/>
          <p:cNvSpPr txBox="1"/>
          <p:nvPr/>
        </p:nvSpPr>
        <p:spPr>
          <a:xfrm>
            <a:off x="1092363" y="1290744"/>
            <a:ext cx="476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25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50" y="955389"/>
            <a:ext cx="5756448" cy="4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373" y="1884000"/>
            <a:ext cx="2503722" cy="8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38"/>
          <p:cNvSpPr txBox="1"/>
          <p:nvPr>
            <p:ph type="ctrTitle"/>
          </p:nvPr>
        </p:nvSpPr>
        <p:spPr>
          <a:xfrm>
            <a:off x="1092375" y="1460850"/>
            <a:ext cx="5870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>
                <a:solidFill>
                  <a:srgbClr val="FF0000"/>
                </a:solidFill>
              </a:rPr>
              <a:t>共用</a:t>
            </a:r>
            <a:r>
              <a:rPr lang="zh-TW" sz="1600"/>
              <a:t>-&gt;</a:t>
            </a:r>
            <a:r>
              <a:rPr lang="zh-TW" sz="1600">
                <a:solidFill>
                  <a:srgbClr val="FF0000"/>
                </a:solidFill>
              </a:rPr>
              <a:t>共用</a:t>
            </a:r>
            <a:r>
              <a:rPr lang="zh-TW" sz="1600"/>
              <a:t>-&gt;</a:t>
            </a:r>
            <a:r>
              <a:rPr lang="zh-TW" sz="1600">
                <a:solidFill>
                  <a:srgbClr val="FF0000"/>
                </a:solidFill>
              </a:rPr>
              <a:t>一般存取權</a:t>
            </a:r>
            <a:r>
              <a:rPr lang="zh-TW" sz="1600"/>
              <a:t>：選</a:t>
            </a:r>
            <a:r>
              <a:rPr lang="zh-TW" sz="1600">
                <a:solidFill>
                  <a:srgbClr val="FF0000"/>
                </a:solidFill>
              </a:rPr>
              <a:t>知道連結的任何人</a:t>
            </a:r>
            <a:r>
              <a:rPr lang="zh-TW" sz="1600"/>
              <a:t>-&gt;</a:t>
            </a:r>
            <a:r>
              <a:rPr lang="zh-TW" sz="1600">
                <a:solidFill>
                  <a:srgbClr val="FF0000"/>
                </a:solidFill>
              </a:rPr>
              <a:t>檢視者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372" name="Google Shape;1372;p38"/>
          <p:cNvSpPr txBox="1"/>
          <p:nvPr>
            <p:ph type="ctrTitle"/>
          </p:nvPr>
        </p:nvSpPr>
        <p:spPr>
          <a:xfrm>
            <a:off x="1092375" y="2880175"/>
            <a:ext cx="5870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rPr lang="zh-TW" sz="1600"/>
              <a:t>點選</a:t>
            </a:r>
            <a:r>
              <a:rPr lang="zh-TW" sz="1600">
                <a:solidFill>
                  <a:srgbClr val="FF0000"/>
                </a:solidFill>
              </a:rPr>
              <a:t>複製連結</a:t>
            </a:r>
            <a:r>
              <a:rPr lang="zh-TW" sz="1600"/>
              <a:t>會得到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rPr lang="zh-TW" sz="1600"/>
              <a:t>https://drive.google.com/file/d/</a:t>
            </a:r>
            <a:r>
              <a:rPr lang="zh-TW" sz="1600">
                <a:solidFill>
                  <a:srgbClr val="FF0000"/>
                </a:solidFill>
              </a:rPr>
              <a:t>[位置id]</a:t>
            </a:r>
            <a:r>
              <a:rPr lang="zh-TW" sz="1600"/>
              <a:t>/view?usp=sharing</a:t>
            </a:r>
            <a:endParaRPr sz="1600"/>
          </a:p>
        </p:txBody>
      </p:sp>
      <p:sp>
        <p:nvSpPr>
          <p:cNvPr id="1373" name="Google Shape;1373;p38"/>
          <p:cNvSpPr txBox="1"/>
          <p:nvPr/>
        </p:nvSpPr>
        <p:spPr>
          <a:xfrm>
            <a:off x="1092375" y="3477800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請把</a:t>
            </a:r>
            <a:r>
              <a:rPr b="1" i="0" lang="zh-TW" sz="16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[位置</a:t>
            </a:r>
            <a:r>
              <a:rPr b="1"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id</a:t>
            </a:r>
            <a:r>
              <a:rPr b="1" i="0" lang="zh-TW" sz="16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</a:t>
            </a:r>
            <a:r>
              <a:rPr b="1" i="0" lang="zh-TW" sz="16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複製下來</a:t>
            </a:r>
            <a:endParaRPr b="1" i="0" sz="16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9"/>
          <p:cNvSpPr txBox="1"/>
          <p:nvPr>
            <p:ph idx="12" type="sldNum"/>
          </p:nvPr>
        </p:nvSpPr>
        <p:spPr>
          <a:xfrm>
            <a:off x="512702" y="4647850"/>
            <a:ext cx="484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0" name="Google Shape;1380;p39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39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5(2): 直接使用訓練好的權重進行推論...</a:t>
            </a:r>
            <a:endParaRPr sz="2000"/>
          </a:p>
        </p:txBody>
      </p:sp>
      <p:sp>
        <p:nvSpPr>
          <p:cNvPr id="1382" name="Google Shape;1382;p39"/>
          <p:cNvSpPr txBox="1"/>
          <p:nvPr>
            <p:ph type="ctrTitle"/>
          </p:nvPr>
        </p:nvSpPr>
        <p:spPr>
          <a:xfrm>
            <a:off x="966981" y="915025"/>
            <a:ext cx="4334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請在</a:t>
            </a:r>
            <a:r>
              <a:rPr lang="zh-TW" sz="1600">
                <a:solidFill>
                  <a:srgbClr val="FF0000"/>
                </a:solidFill>
              </a:rPr>
              <a:t>[位置亂碼]</a:t>
            </a:r>
            <a:r>
              <a:rPr lang="zh-TW" sz="1600"/>
              <a:t>處放上你剛複製的權重檔位置</a:t>
            </a:r>
            <a:endParaRPr sz="1600"/>
          </a:p>
        </p:txBody>
      </p:sp>
      <p:pic>
        <p:nvPicPr>
          <p:cNvPr id="1383" name="Google Shape;13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460850"/>
            <a:ext cx="928669" cy="89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39"/>
          <p:cNvSpPr txBox="1"/>
          <p:nvPr/>
        </p:nvSpPr>
        <p:spPr>
          <a:xfrm>
            <a:off x="1092363" y="1290744"/>
            <a:ext cx="4767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25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5" name="Google Shape;13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375" y="1540213"/>
            <a:ext cx="7899223" cy="148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8e4bc5518f_0_13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38e4bc5518f_0_138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93" name="Google Shape;1393;g38e4bc5518f_0_138" title="投影片1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g38e4bc5518f_0_138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0"/>
          <p:cNvSpPr txBox="1"/>
          <p:nvPr>
            <p:ph idx="12" type="sldNum"/>
          </p:nvPr>
        </p:nvSpPr>
        <p:spPr>
          <a:xfrm>
            <a:off x="512702" y="4647850"/>
            <a:ext cx="533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1" name="Google Shape;1401;p4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40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5(2): 3D U-Net Inferring - Store in Colab</a:t>
            </a:r>
            <a:endParaRPr sz="2000"/>
          </a:p>
        </p:txBody>
      </p:sp>
      <p:sp>
        <p:nvSpPr>
          <p:cNvPr id="1403" name="Google Shape;1403;p40"/>
          <p:cNvSpPr txBox="1"/>
          <p:nvPr>
            <p:ph type="ctrTitle"/>
          </p:nvPr>
        </p:nvSpPr>
        <p:spPr>
          <a:xfrm>
            <a:off x="1322581" y="1666397"/>
            <a:ext cx="1075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設定</a:t>
            </a:r>
            <a:r>
              <a:rPr lang="zh-TW" sz="1600">
                <a:solidFill>
                  <a:srgbClr val="FF0000"/>
                </a:solidFill>
              </a:rPr>
              <a:t>參數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404" name="Google Shape;14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106" y="2485650"/>
            <a:ext cx="928669" cy="89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9506" y="458231"/>
            <a:ext cx="3214143" cy="438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8e4bc5518f_0_98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g38e4bc5518f_0_98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推論後資料存回本地端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13" name="Google Shape;1413;g38e4bc5518f_0_98" title="投影片1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g38e4bc5518f_0_98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1"/>
          <p:cNvSpPr txBox="1"/>
          <p:nvPr>
            <p:ph idx="12" type="sldNum"/>
          </p:nvPr>
        </p:nvSpPr>
        <p:spPr>
          <a:xfrm>
            <a:off x="512701" y="4647850"/>
            <a:ext cx="44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1" name="Google Shape;1421;p41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1"/>
          <p:cNvSpPr txBox="1"/>
          <p:nvPr>
            <p:ph type="ctrTitle"/>
          </p:nvPr>
        </p:nvSpPr>
        <p:spPr>
          <a:xfrm>
            <a:off x="208481" y="97631"/>
            <a:ext cx="6688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000"/>
              <a:t>STEP 5(2): 3D U-Net Inferring - Store in Colab</a:t>
            </a:r>
            <a:endParaRPr sz="2000"/>
          </a:p>
        </p:txBody>
      </p:sp>
      <p:sp>
        <p:nvSpPr>
          <p:cNvPr id="1423" name="Google Shape;1423;p41"/>
          <p:cNvSpPr txBox="1"/>
          <p:nvPr>
            <p:ph type="ctrTitle"/>
          </p:nvPr>
        </p:nvSpPr>
        <p:spPr>
          <a:xfrm>
            <a:off x="259026" y="506700"/>
            <a:ext cx="32568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執行推論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(此時推論結果</a:t>
            </a:r>
            <a:r>
              <a:rPr lang="zh-TW" sz="1600">
                <a:solidFill>
                  <a:schemeClr val="accent3"/>
                </a:solidFill>
              </a:rPr>
              <a:t>儲存</a:t>
            </a:r>
            <a:r>
              <a:rPr lang="zh-TW" sz="1600"/>
              <a:t>於自己的雲端硬碟中myo_pred/chgh/</a:t>
            </a:r>
            <a:r>
              <a:rPr lang="zh-TW" sz="1600">
                <a:solidFill>
                  <a:srgbClr val="FF0000"/>
                </a:solidFill>
              </a:rPr>
              <a:t>infer</a:t>
            </a:r>
            <a:r>
              <a:rPr lang="zh-TW" sz="1600"/>
              <a:t>內)</a:t>
            </a:r>
            <a:endParaRPr sz="1600"/>
          </a:p>
        </p:txBody>
      </p:sp>
      <p:pic>
        <p:nvPicPr>
          <p:cNvPr id="1424" name="Google Shape;142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49" y="1450675"/>
            <a:ext cx="2667906" cy="313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5" name="Google Shape;1425;p41"/>
          <p:cNvCxnSpPr/>
          <p:nvPr/>
        </p:nvCxnSpPr>
        <p:spPr>
          <a:xfrm flipH="1" rot="10800000">
            <a:off x="3145475" y="1918078"/>
            <a:ext cx="888300" cy="3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26" name="Google Shape;14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0213" y="803505"/>
            <a:ext cx="769939" cy="71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5044" y="831645"/>
            <a:ext cx="684394" cy="663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8" name="Google Shape;1428;p41"/>
          <p:cNvCxnSpPr>
            <a:stCxn id="1427" idx="1"/>
            <a:endCxn id="1426" idx="3"/>
          </p:cNvCxnSpPr>
          <p:nvPr/>
        </p:nvCxnSpPr>
        <p:spPr>
          <a:xfrm rot="10800000">
            <a:off x="7690144" y="1163324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429" name="Google Shape;142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0604" y="965325"/>
            <a:ext cx="1884925" cy="14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41"/>
          <p:cNvSpPr txBox="1"/>
          <p:nvPr>
            <p:ph type="ctrTitle"/>
          </p:nvPr>
        </p:nvSpPr>
        <p:spPr>
          <a:xfrm>
            <a:off x="3617950" y="2570850"/>
            <a:ext cx="44571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1600"/>
              <a:t>把patient0051~patient0100推論完後得到的結果自行儲存成在一個資料夾內，並壓縮成zip</a:t>
            </a:r>
            <a:endParaRPr sz="1600"/>
          </a:p>
        </p:txBody>
      </p:sp>
      <p:pic>
        <p:nvPicPr>
          <p:cNvPr id="1431" name="Google Shape;143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1999" y="3293399"/>
            <a:ext cx="1073183" cy="12931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32" name="Google Shape;1432;p41"/>
          <p:cNvCxnSpPr/>
          <p:nvPr/>
        </p:nvCxnSpPr>
        <p:spPr>
          <a:xfrm>
            <a:off x="5645183" y="3915297"/>
            <a:ext cx="360000" cy="18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33" name="Google Shape;143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26268" y="3819051"/>
            <a:ext cx="701807" cy="24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2"/>
          <p:cNvSpPr txBox="1"/>
          <p:nvPr>
            <p:ph idx="1" type="body"/>
          </p:nvPr>
        </p:nvSpPr>
        <p:spPr>
          <a:xfrm>
            <a:off x="725108" y="606025"/>
            <a:ext cx="5457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1439" name="Google Shape;1439;p42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440" name="Google Shape;1440;p42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1" name="Google Shape;1441;p42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 sz="4300"/>
              <a:t>預測成果上傳至競賽網頁</a:t>
            </a:r>
            <a:endParaRPr/>
          </a:p>
        </p:txBody>
      </p:sp>
      <p:sp>
        <p:nvSpPr>
          <p:cNvPr id="1442" name="Google Shape;1442;p42"/>
          <p:cNvSpPr/>
          <p:nvPr/>
        </p:nvSpPr>
        <p:spPr>
          <a:xfrm>
            <a:off x="6938794" y="421144"/>
            <a:ext cx="1886400" cy="2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8e4bc5518f_0_90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g38e4bc5518f_0_90"/>
          <p:cNvSpPr txBox="1"/>
          <p:nvPr/>
        </p:nvSpPr>
        <p:spPr>
          <a:xfrm>
            <a:off x="307100" y="228650"/>
            <a:ext cx="770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b="1" lang="zh-TW" sz="43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上傳解答</a:t>
            </a:r>
            <a:endParaRPr b="1" sz="3600">
              <a:solidFill>
                <a:srgbClr val="432FA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50" name="Google Shape;1450;g38e4bc5518f_0_90" title="投影片1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039" y="781147"/>
            <a:ext cx="734012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g38e4bc5518f_0_90"/>
          <p:cNvSpPr txBox="1"/>
          <p:nvPr>
            <p:ph idx="12" type="sldNum"/>
          </p:nvPr>
        </p:nvSpPr>
        <p:spPr>
          <a:xfrm>
            <a:off x="512702" y="4647850"/>
            <a:ext cx="465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43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458" name="Google Shape;1458;p43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9" name="Google Shape;1459;p43"/>
          <p:cNvSpPr/>
          <p:nvPr/>
        </p:nvSpPr>
        <p:spPr>
          <a:xfrm>
            <a:off x="6235813" y="1685963"/>
            <a:ext cx="893100" cy="514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43"/>
          <p:cNvSpPr txBox="1"/>
          <p:nvPr>
            <p:ph type="ctrTitle"/>
          </p:nvPr>
        </p:nvSpPr>
        <p:spPr>
          <a:xfrm>
            <a:off x="719966" y="262526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提交檔案</a:t>
            </a:r>
            <a:endParaRPr/>
          </a:p>
        </p:txBody>
      </p:sp>
      <p:sp>
        <p:nvSpPr>
          <p:cNvPr id="1461" name="Google Shape;1461;p43"/>
          <p:cNvSpPr txBox="1"/>
          <p:nvPr/>
        </p:nvSpPr>
        <p:spPr>
          <a:xfrm>
            <a:off x="758734" y="733958"/>
            <a:ext cx="7626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 </a:t>
            </a: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merge完的predict.zip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檔案提交至</a:t>
            </a:r>
            <a:r>
              <a:rPr b="0" i="0" lang="zh-TW" sz="17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趨勢科技 Tbrain 競賽網站</a:t>
            </a:r>
            <a:r>
              <a:rPr b="0" i="0" lang="zh-TW" sz="17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sz="1700" u="none" cap="none" strike="noStrik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75" y="1157421"/>
            <a:ext cx="3276036" cy="282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6095" y="1202970"/>
            <a:ext cx="1228406" cy="1480169"/>
          </a:xfrm>
          <a:prstGeom prst="rect">
            <a:avLst/>
          </a:prstGeom>
          <a:noFill/>
          <a:ln cap="flat" cmpd="sng" w="10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64" name="Google Shape;1464;p43"/>
          <p:cNvCxnSpPr/>
          <p:nvPr/>
        </p:nvCxnSpPr>
        <p:spPr>
          <a:xfrm>
            <a:off x="5844501" y="1914809"/>
            <a:ext cx="411900" cy="2100"/>
          </a:xfrm>
          <a:prstGeom prst="straightConnector1">
            <a:avLst/>
          </a:prstGeom>
          <a:noFill/>
          <a:ln cap="flat" cmpd="sng" w="9525">
            <a:solidFill>
              <a:srgbClr val="ED2C3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65" name="Google Shape;146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705" y="1804644"/>
            <a:ext cx="803314" cy="276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6" name="Google Shape;1466;p43"/>
          <p:cNvCxnSpPr>
            <a:stCxn id="1459" idx="2"/>
          </p:cNvCxnSpPr>
          <p:nvPr/>
        </p:nvCxnSpPr>
        <p:spPr>
          <a:xfrm flipH="1" rot="5400000">
            <a:off x="4078063" y="-404137"/>
            <a:ext cx="193800" cy="5014800"/>
          </a:xfrm>
          <a:prstGeom prst="curvedConnector4">
            <a:avLst>
              <a:gd fmla="val -956276" name="adj1"/>
              <a:gd fmla="val 65175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ea84a490a_2_130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3" name="Google Shape;243;g38ea84a490a_2_130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上傳資料集至google drive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244" name="Google Shape;244;g38ea84a490a_2_130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g38ea84a490a_2_130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246" name="Google Shape;246;g38ea84a490a_2_130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38ea84a490a_2_130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g38ea84a490a_2_130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249" name="Google Shape;249;g38ea84a490a_2_130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250" name="Google Shape;250;g38ea84a490a_2_13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g38ea84a490a_2_130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252" name="Google Shape;252;g38ea84a490a_2_130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253" name="Google Shape;253;g38ea84a490a_2_130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g38ea84a490a_2_130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8ea84a490a_2_130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g38ea84a490a_2_130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257" name="Google Shape;257;g38ea84a490a_2_130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38ea84a490a_2_130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g38ea84a490a_2_130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g38ea84a490a_2_130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261" name="Google Shape;261;g38ea84a490a_2_130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38ea84a490a_2_130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g38ea84a490a_2_130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264" name="Google Shape;264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65" name="Google Shape;265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66" name="Google Shape;266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267" name="Google Shape;267;g38ea84a490a_2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8ea84a490a_2_130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8ea84a490a_2_130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g38ea84a490a_2_130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271" name="Google Shape;271;g38ea84a490a_2_130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272" name="Google Shape;272;g38ea84a490a_2_130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3" name="Google Shape;273;g38ea84a490a_2_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8ea84a490a_2_130"/>
          <p:cNvSpPr txBox="1"/>
          <p:nvPr/>
        </p:nvSpPr>
        <p:spPr>
          <a:xfrm>
            <a:off x="7434425" y="1776625"/>
            <a:ext cx="11607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275" name="Google Shape;275;g38ea84a490a_2_1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276" name="Google Shape;276;g38ea84a490a_2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g38ea84a490a_2_130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278" name="Google Shape;278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79" name="Google Shape;279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80" name="Google Shape;280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g38ea84a490a_2_130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282" name="Google Shape;282;g38ea84a490a_2_1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g38ea84a490a_2_130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pic>
        <p:nvPicPr>
          <p:cNvPr descr="フォルダのイラスト" id="284" name="Google Shape;284;g38ea84a490a_2_1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285" name="Google Shape;285;g38ea84a490a_2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g38ea84a490a_2_130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287" name="Google Shape;287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88" name="Google Shape;288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289" name="Google Shape;289;g38ea84a490a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993acb6e41_1_5"/>
          <p:cNvSpPr txBox="1"/>
          <p:nvPr>
            <p:ph idx="1" type="body"/>
          </p:nvPr>
        </p:nvSpPr>
        <p:spPr>
          <a:xfrm>
            <a:off x="725108" y="606025"/>
            <a:ext cx="5457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zh-TW"/>
              <a:t>0</a:t>
            </a:r>
            <a:r>
              <a:rPr lang="zh-TW"/>
              <a:t>6</a:t>
            </a:r>
            <a:endParaRPr/>
          </a:p>
        </p:txBody>
      </p:sp>
      <p:sp>
        <p:nvSpPr>
          <p:cNvPr id="1472" name="Google Shape;1472;g3993acb6e41_1_5"/>
          <p:cNvSpPr txBox="1"/>
          <p:nvPr>
            <p:ph idx="2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473" name="Google Shape;1473;g3993acb6e41_1_5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4" name="Google Shape;1474;g3993acb6e41_1_5"/>
          <p:cNvSpPr txBox="1"/>
          <p:nvPr>
            <p:ph type="ctrTitle"/>
          </p:nvPr>
        </p:nvSpPr>
        <p:spPr>
          <a:xfrm>
            <a:off x="725332" y="1814327"/>
            <a:ext cx="764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 sz="4300"/>
              <a:t>本地端建立</a:t>
            </a:r>
            <a:endParaRPr/>
          </a:p>
        </p:txBody>
      </p:sp>
      <p:sp>
        <p:nvSpPr>
          <p:cNvPr id="1475" name="Google Shape;1475;g3993acb6e41_1_5"/>
          <p:cNvSpPr/>
          <p:nvPr/>
        </p:nvSpPr>
        <p:spPr>
          <a:xfrm>
            <a:off x="6938794" y="421144"/>
            <a:ext cx="1886400" cy="2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993acb6e41_1_0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下載程式</a:t>
            </a:r>
            <a:endParaRPr/>
          </a:p>
        </p:txBody>
      </p:sp>
      <p:sp>
        <p:nvSpPr>
          <p:cNvPr id="1481" name="Google Shape;1481;g3993acb6e41_1_0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g3993acb6e41_1_0"/>
          <p:cNvSpPr txBox="1"/>
          <p:nvPr/>
        </p:nvSpPr>
        <p:spPr>
          <a:xfrm>
            <a:off x="764675" y="1126350"/>
            <a:ext cx="64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https://github.com/kairaun/CardiacSegV2</a:t>
            </a:r>
            <a:endParaRPr/>
          </a:p>
        </p:txBody>
      </p:sp>
      <p:pic>
        <p:nvPicPr>
          <p:cNvPr id="1483" name="Google Shape;1483;g3993acb6e4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000" y="1440275"/>
            <a:ext cx="3437670" cy="282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g3993acb6e41_1_0"/>
          <p:cNvSpPr/>
          <p:nvPr/>
        </p:nvSpPr>
        <p:spPr>
          <a:xfrm>
            <a:off x="4767925" y="3705275"/>
            <a:ext cx="3435000" cy="33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g3993acb6e41_1_0"/>
          <p:cNvSpPr/>
          <p:nvPr/>
        </p:nvSpPr>
        <p:spPr>
          <a:xfrm>
            <a:off x="7225775" y="1676150"/>
            <a:ext cx="1202100" cy="33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g3993acb6e41_1_0"/>
          <p:cNvSpPr txBox="1"/>
          <p:nvPr/>
        </p:nvSpPr>
        <p:spPr>
          <a:xfrm>
            <a:off x="824175" y="1642100"/>
            <a:ext cx="11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*請放在D槽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87" name="Google Shape;1487;g3993acb6e41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175" y="2635200"/>
            <a:ext cx="33242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3993acb6e41_1_0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993acb6e41_1_19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修改名稱</a:t>
            </a:r>
            <a:endParaRPr/>
          </a:p>
        </p:txBody>
      </p:sp>
      <p:sp>
        <p:nvSpPr>
          <p:cNvPr id="1494" name="Google Shape;1494;g3993acb6e41_1_19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5" name="Google Shape;1495;g3993acb6e41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75" y="1774725"/>
            <a:ext cx="3329925" cy="13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g3993acb6e41_1_19"/>
          <p:cNvSpPr txBox="1"/>
          <p:nvPr/>
        </p:nvSpPr>
        <p:spPr>
          <a:xfrm>
            <a:off x="764675" y="1126350"/>
            <a:ext cx="64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打開之後名稱應該為CardiacSegV2-main，請改成CardiacSegV2</a:t>
            </a:r>
            <a:endParaRPr/>
          </a:p>
        </p:txBody>
      </p:sp>
      <p:pic>
        <p:nvPicPr>
          <p:cNvPr id="1497" name="Google Shape;1497;g3993acb6e41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0" y="2327888"/>
            <a:ext cx="22098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3993acb6e41_1_19"/>
          <p:cNvSpPr/>
          <p:nvPr/>
        </p:nvSpPr>
        <p:spPr>
          <a:xfrm>
            <a:off x="3652588" y="2414225"/>
            <a:ext cx="11184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B67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3993acb6e41_1_1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993acb6e41_1_33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修改code-1 setup_dir.py</a:t>
            </a:r>
            <a:endParaRPr/>
          </a:p>
        </p:txBody>
      </p:sp>
      <p:sp>
        <p:nvSpPr>
          <p:cNvPr id="1505" name="Google Shape;1505;g3993acb6e41_1_33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3993acb6e41_1_33"/>
          <p:cNvSpPr txBox="1"/>
          <p:nvPr/>
        </p:nvSpPr>
        <p:spPr>
          <a:xfrm>
            <a:off x="764675" y="1126350"/>
            <a:ext cx="646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第8行改為：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makedirs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"./"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data_dir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exist_ok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r>
              <a:rPr lang="zh-TW"/>
              <a:t>第20行改為：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makedirs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"./"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model_exp_dir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exist_ok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r>
              <a:rPr lang="zh-TW"/>
              <a:t>第29行改為：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makedirs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"./"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model_exp_dir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exist_ok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0000"/>
                </a:solidFill>
              </a:rPr>
              <a:t>*注意29行要把註解拿掉</a:t>
            </a:r>
            <a:endParaRPr sz="1050">
              <a:solidFill>
                <a:srgbClr val="FF000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7" name="Google Shape;1507;g3993acb6e41_1_33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993acb6e41_1_48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修改code-</a:t>
            </a:r>
            <a:r>
              <a:rPr lang="zh-TW"/>
              <a:t>2</a:t>
            </a:r>
            <a:r>
              <a:rPr lang="zh-TW"/>
              <a:t> </a:t>
            </a:r>
            <a:r>
              <a:rPr lang="zh-TW"/>
              <a:t>expers/</a:t>
            </a:r>
            <a:r>
              <a:rPr lang="zh-TW"/>
              <a:t>infer.py</a:t>
            </a:r>
            <a:endParaRPr/>
          </a:p>
        </p:txBody>
      </p:sp>
      <p:sp>
        <p:nvSpPr>
          <p:cNvPr id="1513" name="Google Shape;1513;g3993acb6e41_1_48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3993acb6e41_1_48"/>
          <p:cNvSpPr txBox="1"/>
          <p:nvPr/>
        </p:nvSpPr>
        <p:spPr>
          <a:xfrm>
            <a:off x="764675" y="1126350"/>
            <a:ext cx="64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第3行改為：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sys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"/CardiacSegV2"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000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5" name="Google Shape;1515;g3993acb6e41_1_48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3993acb6e41_1_58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修改code-</a:t>
            </a:r>
            <a:r>
              <a:rPr lang="zh-TW"/>
              <a:t>3</a:t>
            </a:r>
            <a:r>
              <a:rPr lang="zh-TW"/>
              <a:t> expers/tune.py</a:t>
            </a:r>
            <a:endParaRPr/>
          </a:p>
        </p:txBody>
      </p:sp>
      <p:sp>
        <p:nvSpPr>
          <p:cNvPr id="1521" name="Google Shape;1521;g3993acb6e41_1_58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g3993acb6e41_1_58"/>
          <p:cNvSpPr txBox="1"/>
          <p:nvPr/>
        </p:nvSpPr>
        <p:spPr>
          <a:xfrm>
            <a:off x="764675" y="1126350"/>
            <a:ext cx="6461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第3行改為：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sys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"/CardiacSegV2"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第36行新增：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runtime_env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"working_dir"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"/CardiacSegV2"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g3993acb6e41_1_58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993acb6e41_23_19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修改code-4 expers/infer_utils.py</a:t>
            </a:r>
            <a:endParaRPr/>
          </a:p>
        </p:txBody>
      </p:sp>
      <p:sp>
        <p:nvSpPr>
          <p:cNvPr id="1529" name="Google Shape;1529;g3993acb6e41_23_19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g3993acb6e41_23_1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1" name="Google Shape;1531;g3993acb6e41_23_19"/>
          <p:cNvSpPr txBox="1"/>
          <p:nvPr/>
        </p:nvSpPr>
        <p:spPr>
          <a:xfrm>
            <a:off x="760350" y="1170800"/>
            <a:ext cx="50685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第18行改成：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restored_tuner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tune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Tuner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restore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experiment_path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32" name="Google Shape;1532;g3993acb6e41_2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08700"/>
            <a:ext cx="8839204" cy="43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993acb6e41_1_66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建置Python虛擬環境</a:t>
            </a:r>
            <a:endParaRPr/>
          </a:p>
        </p:txBody>
      </p:sp>
      <p:sp>
        <p:nvSpPr>
          <p:cNvPr id="1538" name="Google Shape;1538;g3993acb6e41_1_66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g3993acb6e41_1_66"/>
          <p:cNvSpPr txBox="1"/>
          <p:nvPr/>
        </p:nvSpPr>
        <p:spPr>
          <a:xfrm>
            <a:off x="715025" y="12600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先下載Anaconda</a:t>
            </a:r>
            <a:br>
              <a:rPr lang="zh-TW" sz="1600"/>
            </a:br>
            <a:r>
              <a:rPr lang="zh-TW" sz="1600" u="sng">
                <a:solidFill>
                  <a:schemeClr val="hlink"/>
                </a:solidFill>
                <a:hlinkClick r:id="rId3"/>
              </a:rPr>
              <a:t>https://anaconda.org/</a:t>
            </a:r>
            <a:endParaRPr sz="1600"/>
          </a:p>
        </p:txBody>
      </p:sp>
      <p:pic>
        <p:nvPicPr>
          <p:cNvPr id="1540" name="Google Shape;1540;g3993acb6e41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00" y="821125"/>
            <a:ext cx="3509101" cy="17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g3993acb6e41_1_66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993acb6e41_1_102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建置Python虛擬環境</a:t>
            </a:r>
            <a:endParaRPr/>
          </a:p>
        </p:txBody>
      </p:sp>
      <p:sp>
        <p:nvSpPr>
          <p:cNvPr id="1547" name="Google Shape;1547;g3993acb6e41_1_102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g3993acb6e41_1_102"/>
          <p:cNvSpPr txBox="1"/>
          <p:nvPr/>
        </p:nvSpPr>
        <p:spPr>
          <a:xfrm>
            <a:off x="715025" y="12600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49" name="Google Shape;1549;g3993acb6e41_1_102"/>
          <p:cNvSpPr txBox="1"/>
          <p:nvPr/>
        </p:nvSpPr>
        <p:spPr>
          <a:xfrm>
            <a:off x="715025" y="1186725"/>
            <a:ext cx="78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 &gt; 環境變數(右下角) &gt; 使用者變數/系統變數中按編輯 &gt; Path變數中新增 "...\Anaconda3\Library\bin" 及 "...\Anaconda3\Scripts" 路徑</a:t>
            </a:r>
            <a:r>
              <a:rPr lang="zh-TW">
                <a:solidFill>
                  <a:srgbClr val="FF0000"/>
                </a:solidFill>
              </a:rPr>
              <a:t>(根據自己的安裝路徑修改)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550" name="Google Shape;1550;g3993acb6e41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00" y="1826338"/>
            <a:ext cx="2810250" cy="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g3993acb6e41_1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550" y="2634250"/>
            <a:ext cx="2376669" cy="25484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g3993acb6e41_1_102"/>
          <p:cNvSpPr txBox="1"/>
          <p:nvPr/>
        </p:nvSpPr>
        <p:spPr>
          <a:xfrm>
            <a:off x="124850" y="1962613"/>
            <a:ext cx="5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endParaRPr/>
          </a:p>
        </p:txBody>
      </p:sp>
      <p:sp>
        <p:nvSpPr>
          <p:cNvPr id="1553" name="Google Shape;1553;g3993acb6e41_1_102"/>
          <p:cNvSpPr txBox="1"/>
          <p:nvPr/>
        </p:nvSpPr>
        <p:spPr>
          <a:xfrm>
            <a:off x="316275" y="2895763"/>
            <a:ext cx="5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r>
              <a:rPr lang="zh-TW"/>
              <a:t>.</a:t>
            </a:r>
            <a:endParaRPr/>
          </a:p>
        </p:txBody>
      </p:sp>
      <p:sp>
        <p:nvSpPr>
          <p:cNvPr id="1554" name="Google Shape;1554;g3993acb6e41_1_102"/>
          <p:cNvSpPr txBox="1"/>
          <p:nvPr/>
        </p:nvSpPr>
        <p:spPr>
          <a:xfrm>
            <a:off x="3683550" y="2018188"/>
            <a:ext cx="3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r>
              <a:rPr lang="zh-TW"/>
              <a:t>.</a:t>
            </a:r>
            <a:endParaRPr/>
          </a:p>
        </p:txBody>
      </p:sp>
      <p:pic>
        <p:nvPicPr>
          <p:cNvPr id="1555" name="Google Shape;1555;g3993acb6e41_1_102"/>
          <p:cNvPicPr preferRelativeResize="0"/>
          <p:nvPr/>
        </p:nvPicPr>
        <p:blipFill rotWithShape="1">
          <a:blip r:embed="rId5">
            <a:alphaModFix/>
          </a:blip>
          <a:srcRect b="5140" l="3018" r="2943" t="2727"/>
          <a:stretch/>
        </p:blipFill>
        <p:spPr>
          <a:xfrm>
            <a:off x="6405109" y="2098875"/>
            <a:ext cx="2565924" cy="2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g3993acb6e41_1_102"/>
          <p:cNvSpPr/>
          <p:nvPr/>
        </p:nvSpPr>
        <p:spPr>
          <a:xfrm>
            <a:off x="6501334" y="2740550"/>
            <a:ext cx="991500" cy="18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g3993acb6e41_1_102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8" name="Google Shape;1558;g3993acb6e41_1_102"/>
          <p:cNvSpPr/>
          <p:nvPr/>
        </p:nvSpPr>
        <p:spPr>
          <a:xfrm>
            <a:off x="2251725" y="4650875"/>
            <a:ext cx="991500" cy="18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g3993acb6e41_1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748" y="2383278"/>
            <a:ext cx="2376675" cy="22378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g3993acb6e41_1_102"/>
          <p:cNvSpPr/>
          <p:nvPr/>
        </p:nvSpPr>
        <p:spPr>
          <a:xfrm>
            <a:off x="3838175" y="2925950"/>
            <a:ext cx="1506600" cy="11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g3993acb6e41_1_102"/>
          <p:cNvSpPr/>
          <p:nvPr/>
        </p:nvSpPr>
        <p:spPr>
          <a:xfrm>
            <a:off x="4669075" y="3137100"/>
            <a:ext cx="352500" cy="11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3993acb6e41_1_102"/>
          <p:cNvSpPr txBox="1"/>
          <p:nvPr/>
        </p:nvSpPr>
        <p:spPr>
          <a:xfrm>
            <a:off x="6022900" y="1826338"/>
            <a:ext cx="3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</a:t>
            </a:r>
            <a:r>
              <a:rPr lang="zh-TW"/>
              <a:t>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993acb6e41_1_76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建置Python虛擬環境</a:t>
            </a:r>
            <a:endParaRPr/>
          </a:p>
        </p:txBody>
      </p:sp>
      <p:sp>
        <p:nvSpPr>
          <p:cNvPr id="1568" name="Google Shape;1568;g3993acb6e41_1_76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g3993acb6e41_1_76"/>
          <p:cNvSpPr txBox="1"/>
          <p:nvPr/>
        </p:nvSpPr>
        <p:spPr>
          <a:xfrm>
            <a:off x="715025" y="1260075"/>
            <a:ext cx="54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打開cmd，並先到剛下載的CardiacSegV2的位置</a:t>
            </a:r>
            <a:endParaRPr sz="1600"/>
          </a:p>
        </p:txBody>
      </p:sp>
      <p:pic>
        <p:nvPicPr>
          <p:cNvPr id="1570" name="Google Shape;1570;g3993acb6e41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0" y="1691175"/>
            <a:ext cx="4749201" cy="265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g3993acb6e41_1_76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ea84a490a_2_171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6" name="Google Shape;296;g38ea84a490a_2_171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訓練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297" name="Google Shape;297;g38ea84a490a_2_171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g38ea84a490a_2_171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299" name="Google Shape;299;g38ea84a490a_2_171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38ea84a490a_2_171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g38ea84a490a_2_171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302" name="Google Shape;302;g38ea84a490a_2_171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303" name="Google Shape;303;g38ea84a490a_2_17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g38ea84a490a_2_171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305" name="Google Shape;305;g38ea84a490a_2_171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306" name="Google Shape;306;g38ea84a490a_2_17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g38ea84a490a_2_171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8ea84a490a_2_171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g38ea84a490a_2_171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310" name="Google Shape;310;g38ea84a490a_2_171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38ea84a490a_2_171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g38ea84a490a_2_171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g38ea84a490a_2_171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314" name="Google Shape;314;g38ea84a490a_2_171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38ea84a490a_2_171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g38ea84a490a_2_171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317" name="Google Shape;317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18" name="Google Shape;318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19" name="Google Shape;319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320" name="Google Shape;320;g38ea84a490a_2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8ea84a490a_2_171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8ea84a490a_2_171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g38ea84a490a_2_171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324" name="Google Shape;324;g38ea84a490a_2_171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325" name="Google Shape;325;g38ea84a490a_2_171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6" name="Google Shape;326;g38ea84a490a_2_1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8ea84a490a_2_171"/>
          <p:cNvSpPr txBox="1"/>
          <p:nvPr/>
        </p:nvSpPr>
        <p:spPr>
          <a:xfrm>
            <a:off x="7434425" y="1776625"/>
            <a:ext cx="11382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328" name="Google Shape;328;g38ea84a490a_2_1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29" name="Google Shape;329;g38ea84a490a_2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g38ea84a490a_2_171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331" name="Google Shape;331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32" name="Google Shape;332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33" name="Google Shape;333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g38ea84a490a_2_171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335" name="Google Shape;335;g38ea84a490a_2_171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336" name="Google Shape;336;g38ea84a490a_2_171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g38ea84a490a_2_171"/>
          <p:cNvSpPr/>
          <p:nvPr/>
        </p:nvSpPr>
        <p:spPr>
          <a:xfrm flipH="1">
            <a:off x="4899633" y="2039288"/>
            <a:ext cx="587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g38ea84a490a_2_171"/>
          <p:cNvGrpSpPr/>
          <p:nvPr/>
        </p:nvGrpSpPr>
        <p:grpSpPr>
          <a:xfrm>
            <a:off x="3646545" y="2246221"/>
            <a:ext cx="1291457" cy="576658"/>
            <a:chOff x="5567898" y="3927020"/>
            <a:chExt cx="1799689" cy="768877"/>
          </a:xfrm>
        </p:grpSpPr>
        <p:sp>
          <p:nvSpPr>
            <p:cNvPr id="339" name="Google Shape;339;g38ea84a490a_2_171"/>
            <p:cNvSpPr txBox="1"/>
            <p:nvPr/>
          </p:nvSpPr>
          <p:spPr>
            <a:xfrm>
              <a:off x="5752987" y="4110897"/>
              <a:ext cx="1614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drive中的資料集會自行載入到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g38ea84a490a_2_171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フォルダのイラスト" id="341" name="Google Shape;341;g38ea84a490a_2_1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1306" y="1668635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42" name="Google Shape;342;g38ea84a490a_2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5107231" y="1761370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g38ea84a490a_2_171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344" name="Google Shape;344;g38ea84a490a_2_1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g38ea84a490a_2_171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pic>
        <p:nvPicPr>
          <p:cNvPr descr="フォルダのイラスト" id="346" name="Google Shape;346;g38ea84a490a_2_1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47" name="Google Shape;347;g38ea84a490a_2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g38ea84a490a_2_171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349" name="Google Shape;349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50" name="Google Shape;350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51" name="Google Shape;351;g38ea84a490a_2_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993acb6e41_1_85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建置Python虛擬環境</a:t>
            </a:r>
            <a:endParaRPr/>
          </a:p>
        </p:txBody>
      </p:sp>
      <p:sp>
        <p:nvSpPr>
          <p:cNvPr id="1577" name="Google Shape;1577;g3993acb6e41_1_85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g3993acb6e41_1_85"/>
          <p:cNvSpPr txBox="1"/>
          <p:nvPr/>
        </p:nvSpPr>
        <p:spPr>
          <a:xfrm>
            <a:off x="760350" y="1170800"/>
            <a:ext cx="81996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在cmd內輸入以下並執行：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conda create -n CardiacSegV2 python=3.9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conda activate CardiacSegV2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79" name="Google Shape;1579;g3993acb6e41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00" y="2700750"/>
            <a:ext cx="3865390" cy="22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g3993acb6e41_1_85"/>
          <p:cNvSpPr txBox="1"/>
          <p:nvPr/>
        </p:nvSpPr>
        <p:spPr>
          <a:xfrm>
            <a:off x="4900425" y="4138750"/>
            <a:ext cx="442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p.s. 因為我這邊已經有環境，所以我加了_temp</a:t>
            </a:r>
            <a:endParaRPr sz="600">
              <a:solidFill>
                <a:srgbClr val="FF0000"/>
              </a:solidFill>
            </a:endParaRPr>
          </a:p>
        </p:txBody>
      </p:sp>
      <p:sp>
        <p:nvSpPr>
          <p:cNvPr id="1581" name="Google Shape;1581;g3993acb6e41_1_85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993acb6e41_1_135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建置Python虛擬環境</a:t>
            </a:r>
            <a:endParaRPr/>
          </a:p>
        </p:txBody>
      </p:sp>
      <p:sp>
        <p:nvSpPr>
          <p:cNvPr id="1587" name="Google Shape;1587;g3993acb6e41_1_135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3993acb6e41_1_135"/>
          <p:cNvSpPr txBox="1"/>
          <p:nvPr/>
        </p:nvSpPr>
        <p:spPr>
          <a:xfrm>
            <a:off x="760350" y="1170800"/>
            <a:ext cx="8199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先調整</a:t>
            </a:r>
            <a:r>
              <a:rPr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requirements.txt，把前三行刪掉或註解掉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89" name="Google Shape;1589;g3993acb6e41_1_135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90" name="Google Shape;1590;g3993acb6e41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25" y="1793500"/>
            <a:ext cx="5966348" cy="30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993acb6e41_1_146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建置Python虛擬環境</a:t>
            </a:r>
            <a:endParaRPr/>
          </a:p>
        </p:txBody>
      </p:sp>
      <p:sp>
        <p:nvSpPr>
          <p:cNvPr id="1596" name="Google Shape;1596;g3993acb6e41_1_146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3993acb6e41_1_146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8" name="Google Shape;1598;g3993acb6e41_1_146"/>
          <p:cNvSpPr txBox="1"/>
          <p:nvPr/>
        </p:nvSpPr>
        <p:spPr>
          <a:xfrm>
            <a:off x="760350" y="1170800"/>
            <a:ext cx="819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在cmd內輸入以下並執行：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pip3 install torch torchvision torchaudio --index-url https://download.pytorch.org/whl/cu124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 install tabulate==0.9.0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 install -r requirements.txt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setup_dir.py</a:t>
            </a:r>
            <a:b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993acb6e41_1_158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資料集放置</a:t>
            </a:r>
            <a:endParaRPr/>
          </a:p>
        </p:txBody>
      </p:sp>
      <p:sp>
        <p:nvSpPr>
          <p:cNvPr id="1604" name="Google Shape;1604;g3993acb6e41_1_158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3993acb6e41_1_158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06" name="Google Shape;1606;g3993acb6e41_1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400" y="1380176"/>
            <a:ext cx="18288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g3993acb6e41_1_158"/>
          <p:cNvSpPr txBox="1"/>
          <p:nvPr/>
        </p:nvSpPr>
        <p:spPr>
          <a:xfrm>
            <a:off x="760350" y="1170800"/>
            <a:ext cx="5068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在dataset/chgh內開兩個資料夾：infer、train，並把對應資料放入其內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993acb6e41_1_177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</a:t>
            </a:r>
            <a:endParaRPr/>
          </a:p>
        </p:txBody>
      </p:sp>
      <p:sp>
        <p:nvSpPr>
          <p:cNvPr id="1613" name="Google Shape;1613;g3993acb6e41_1_177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g3993acb6e41_1_177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5" name="Google Shape;1615;g3993acb6e41_1_177"/>
          <p:cNvSpPr txBox="1"/>
          <p:nvPr/>
        </p:nvSpPr>
        <p:spPr>
          <a:xfrm>
            <a:off x="760350" y="1170800"/>
            <a:ext cx="5068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新增兩個ipynb檔案：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train.ipynb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infer.ipynb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6" name="Google Shape;1616;g3993acb6e41_1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500" y="973376"/>
            <a:ext cx="21717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993acb6e41_1_167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</a:t>
            </a:r>
            <a:endParaRPr/>
          </a:p>
        </p:txBody>
      </p:sp>
      <p:sp>
        <p:nvSpPr>
          <p:cNvPr id="1622" name="Google Shape;1622;g3993acb6e41_1_167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3993acb6e41_1_167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4" name="Google Shape;1624;g3993acb6e41_1_167"/>
          <p:cNvSpPr txBox="1"/>
          <p:nvPr/>
        </p:nvSpPr>
        <p:spPr>
          <a:xfrm>
            <a:off x="760350" y="1170800"/>
            <a:ext cx="178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train.ipynb加入這四段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5" name="Google Shape;1625;g3993acb6e41_1_167"/>
          <p:cNvSpPr txBox="1"/>
          <p:nvPr/>
        </p:nvSpPr>
        <p:spPr>
          <a:xfrm>
            <a:off x="760350" y="2506575"/>
            <a:ext cx="32718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br>
              <a:rPr lang="zh-TW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nvidia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smi</a:t>
            </a:r>
            <a:b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sync python module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load_ext autoreload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autoreload </a:t>
            </a:r>
            <a:r>
              <a:rPr lang="zh-TW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26" name="Google Shape;1626;g3993acb6e41_1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825" y="1122226"/>
            <a:ext cx="36004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993acb6e41_1_191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</a:t>
            </a:r>
            <a:endParaRPr/>
          </a:p>
        </p:txBody>
      </p:sp>
      <p:sp>
        <p:nvSpPr>
          <p:cNvPr id="1632" name="Google Shape;1632;g3993acb6e41_1_191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g3993acb6e41_1_191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4" name="Google Shape;1634;g3993acb6e41_1_191"/>
          <p:cNvSpPr txBox="1"/>
          <p:nvPr/>
        </p:nvSpPr>
        <p:spPr>
          <a:xfrm>
            <a:off x="760350" y="1170800"/>
            <a:ext cx="178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train.ipynb加入這四段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*code在下面的備忘稿內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5" name="Google Shape;1635;g3993acb6e41_1_191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6" name="Google Shape;1636;g3993acb6e41_1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00" y="5"/>
            <a:ext cx="4335130" cy="48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g3993acb6e41_1_191"/>
          <p:cNvSpPr txBox="1"/>
          <p:nvPr/>
        </p:nvSpPr>
        <p:spPr>
          <a:xfrm>
            <a:off x="2948225" y="0"/>
            <a:ext cx="50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993acb6e41_1_206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</a:t>
            </a:r>
            <a:endParaRPr/>
          </a:p>
        </p:txBody>
      </p:sp>
      <p:sp>
        <p:nvSpPr>
          <p:cNvPr id="1643" name="Google Shape;1643;g3993acb6e41_1_206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g3993acb6e41_1_206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5" name="Google Shape;1645;g3993acb6e41_1_206"/>
          <p:cNvSpPr txBox="1"/>
          <p:nvPr/>
        </p:nvSpPr>
        <p:spPr>
          <a:xfrm>
            <a:off x="760350" y="1170800"/>
            <a:ext cx="178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train.ipynb加入這四段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*code在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下面的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備忘稿內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6" name="Google Shape;1646;g3993acb6e41_1_206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7" name="Google Shape;1647;g3993acb6e41_1_206"/>
          <p:cNvSpPr txBox="1"/>
          <p:nvPr/>
        </p:nvSpPr>
        <p:spPr>
          <a:xfrm>
            <a:off x="2948225" y="0"/>
            <a:ext cx="50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/>
          </a:p>
        </p:txBody>
      </p:sp>
      <p:pic>
        <p:nvPicPr>
          <p:cNvPr id="1648" name="Google Shape;1648;g3993acb6e41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904" y="0"/>
            <a:ext cx="24581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993acb6e41_1_218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推論</a:t>
            </a:r>
            <a:endParaRPr/>
          </a:p>
        </p:txBody>
      </p:sp>
      <p:sp>
        <p:nvSpPr>
          <p:cNvPr id="1654" name="Google Shape;1654;g3993acb6e41_1_218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g3993acb6e41_1_218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6" name="Google Shape;1656;g3993acb6e41_1_218"/>
          <p:cNvSpPr txBox="1"/>
          <p:nvPr/>
        </p:nvSpPr>
        <p:spPr>
          <a:xfrm>
            <a:off x="760350" y="1170800"/>
            <a:ext cx="178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infer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.ipynb加入這五段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7" name="Google Shape;1657;g3993acb6e41_1_218"/>
          <p:cNvSpPr txBox="1"/>
          <p:nvPr/>
        </p:nvSpPr>
        <p:spPr>
          <a:xfrm>
            <a:off x="760350" y="2164325"/>
            <a:ext cx="32718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br>
              <a:rPr lang="zh-TW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nvidia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smi</a:t>
            </a:r>
            <a:b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sync python module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load_ext autoreload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autoreload </a:t>
            </a:r>
            <a:r>
              <a:rPr lang="zh-TW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8" name="Google Shape;1658;g3993acb6e41_1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825" y="1122226"/>
            <a:ext cx="36004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993acb6e41_1_227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推論</a:t>
            </a:r>
            <a:endParaRPr/>
          </a:p>
        </p:txBody>
      </p:sp>
      <p:sp>
        <p:nvSpPr>
          <p:cNvPr id="1664" name="Google Shape;1664;g3993acb6e41_1_227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g3993acb6e41_1_227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6" name="Google Shape;1666;g3993acb6e41_1_227"/>
          <p:cNvSpPr txBox="1"/>
          <p:nvPr/>
        </p:nvSpPr>
        <p:spPr>
          <a:xfrm>
            <a:off x="760350" y="1170800"/>
            <a:ext cx="178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infer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.ipynb加入這五段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*code在下面的備忘稿內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7" name="Google Shape;1667;g3993acb6e41_1_227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8" name="Google Shape;1668;g3993acb6e41_1_227"/>
          <p:cNvSpPr txBox="1"/>
          <p:nvPr/>
        </p:nvSpPr>
        <p:spPr>
          <a:xfrm>
            <a:off x="2948225" y="0"/>
            <a:ext cx="50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endParaRPr/>
          </a:p>
        </p:txBody>
      </p:sp>
      <p:pic>
        <p:nvPicPr>
          <p:cNvPr id="1669" name="Google Shape;1669;g3993acb6e41_1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850" y="0"/>
            <a:ext cx="3544920" cy="48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ea84a490a_2_223"/>
          <p:cNvSpPr txBox="1"/>
          <p:nvPr>
            <p:ph idx="12" type="sldNum"/>
          </p:nvPr>
        </p:nvSpPr>
        <p:spPr>
          <a:xfrm>
            <a:off x="512703" y="4647850"/>
            <a:ext cx="62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8" name="Google Shape;358;g38ea84a490a_2_223"/>
          <p:cNvSpPr txBox="1"/>
          <p:nvPr>
            <p:ph type="ctrTitle"/>
          </p:nvPr>
        </p:nvSpPr>
        <p:spPr>
          <a:xfrm>
            <a:off x="208466" y="97625"/>
            <a:ext cx="812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TW" sz="4300">
                <a:solidFill>
                  <a:schemeClr val="accent1"/>
                </a:solidFill>
              </a:rPr>
              <a:t>儲存權重檔</a:t>
            </a:r>
            <a:endParaRPr sz="4300">
              <a:solidFill>
                <a:schemeClr val="accent1"/>
              </a:solidFill>
            </a:endParaRPr>
          </a:p>
        </p:txBody>
      </p:sp>
      <p:sp>
        <p:nvSpPr>
          <p:cNvPr id="359" name="Google Shape;359;g38ea84a490a_2_223"/>
          <p:cNvSpPr/>
          <p:nvPr/>
        </p:nvSpPr>
        <p:spPr>
          <a:xfrm>
            <a:off x="2006689" y="1254638"/>
            <a:ext cx="1943400" cy="600900"/>
          </a:xfrm>
          <a:prstGeom prst="curvedDownArrow">
            <a:avLst>
              <a:gd fmla="val 13018" name="adj1"/>
              <a:gd fmla="val 8713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g38ea84a490a_2_223"/>
          <p:cNvGrpSpPr/>
          <p:nvPr/>
        </p:nvGrpSpPr>
        <p:grpSpPr>
          <a:xfrm>
            <a:off x="2218069" y="835040"/>
            <a:ext cx="1515375" cy="632539"/>
            <a:chOff x="5033446" y="1988867"/>
            <a:chExt cx="2020500" cy="843385"/>
          </a:xfrm>
        </p:grpSpPr>
        <p:sp>
          <p:nvSpPr>
            <p:cNvPr id="361" name="Google Shape;361;g38ea84a490a_2_223"/>
            <p:cNvSpPr txBox="1"/>
            <p:nvPr/>
          </p:nvSpPr>
          <p:spPr>
            <a:xfrm>
              <a:off x="5213446" y="2186052"/>
              <a:ext cx="1840500" cy="64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在google drive中</a:t>
              </a:r>
              <a:b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儲存Colab baseline副本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及</a:t>
              </a:r>
              <a:r>
                <a:rPr b="1" i="0" lang="zh-TW" sz="9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r>
                <a:rPr b="1" i="0" lang="zh-TW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38ea84a490a_2_223"/>
            <p:cNvSpPr/>
            <p:nvPr/>
          </p:nvSpPr>
          <p:spPr>
            <a:xfrm>
              <a:off x="5033446" y="198886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g38ea84a490a_2_223"/>
          <p:cNvGrpSpPr/>
          <p:nvPr/>
        </p:nvGrpSpPr>
        <p:grpSpPr>
          <a:xfrm>
            <a:off x="2590430" y="1753582"/>
            <a:ext cx="627600" cy="613872"/>
            <a:chOff x="4822475" y="2435080"/>
            <a:chExt cx="836800" cy="818496"/>
          </a:xfrm>
        </p:grpSpPr>
        <p:sp>
          <p:nvSpPr>
            <p:cNvPr id="364" name="Google Shape;364;g38ea84a490a_2_22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推論</a:t>
              </a:r>
              <a:endParaRPr sz="1100"/>
            </a:p>
          </p:txBody>
        </p:sp>
        <p:pic>
          <p:nvPicPr>
            <p:cNvPr id="365" name="Google Shape;365;g38ea84a490a_2_22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g38ea84a490a_2_223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367" name="Google Shape;367;g38ea84a490a_2_22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368" name="Google Shape;368;g38ea84a490a_2_22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g38ea84a490a_2_223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8ea84a490a_2_223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g38ea84a490a_2_223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372" name="Google Shape;372;g38ea84a490a_2_223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38ea84a490a_2_223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g38ea84a490a_2_223"/>
          <p:cNvSpPr/>
          <p:nvPr/>
        </p:nvSpPr>
        <p:spPr>
          <a:xfrm flipH="1" rot="10800000">
            <a:off x="994573" y="3014434"/>
            <a:ext cx="7289100" cy="1587900"/>
          </a:xfrm>
          <a:prstGeom prst="uturnArrow">
            <a:avLst>
              <a:gd fmla="val 25000" name="adj1"/>
              <a:gd fmla="val 24185" name="adj2"/>
              <a:gd fmla="val 29892" name="adj3"/>
              <a:gd fmla="val 43750" name="adj4"/>
              <a:gd fmla="val 96492" name="adj5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g38ea84a490a_2_223"/>
          <p:cNvGrpSpPr/>
          <p:nvPr/>
        </p:nvGrpSpPr>
        <p:grpSpPr>
          <a:xfrm>
            <a:off x="2583864" y="4127122"/>
            <a:ext cx="3976341" cy="431800"/>
            <a:chOff x="3410133" y="376877"/>
            <a:chExt cx="5178876" cy="572148"/>
          </a:xfrm>
        </p:grpSpPr>
        <p:sp>
          <p:nvSpPr>
            <p:cNvPr id="376" name="Google Shape;376;g38ea84a490a_2_223"/>
            <p:cNvSpPr txBox="1"/>
            <p:nvPr/>
          </p:nvSpPr>
          <p:spPr>
            <a:xfrm>
              <a:off x="3603009" y="571625"/>
              <a:ext cx="4986000" cy="37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下載</a:t>
              </a:r>
              <a:r>
                <a:rPr b="1" i="0" lang="zh-TW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(Training Dataset、Testing Dataset)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38ea84a490a_2_223"/>
            <p:cNvSpPr/>
            <p:nvPr/>
          </p:nvSpPr>
          <p:spPr>
            <a:xfrm>
              <a:off x="3410133" y="376877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g38ea84a490a_2_223"/>
          <p:cNvGrpSpPr/>
          <p:nvPr/>
        </p:nvGrpSpPr>
        <p:grpSpPr>
          <a:xfrm rot="243442">
            <a:off x="6772699" y="3908910"/>
            <a:ext cx="901556" cy="912773"/>
            <a:chOff x="2745110" y="2183535"/>
            <a:chExt cx="3466833" cy="3509965"/>
          </a:xfrm>
        </p:grpSpPr>
        <p:pic>
          <p:nvPicPr>
            <p:cNvPr descr="答案用紙のイラスト（白紙・斜め）" id="379" name="Google Shape;379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4" y="2509764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80" name="Google Shape;380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9" y="2485457"/>
              <a:ext cx="2846836" cy="2906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81" name="Google Shape;381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開いた本のイラスト | かわいいフリー素材集 いらすとや" id="382" name="Google Shape;382;g38ea84a490a_2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4">
            <a:off x="1763459" y="4009372"/>
            <a:ext cx="759595" cy="6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8ea84a490a_2_223"/>
          <p:cNvPicPr preferRelativeResize="0"/>
          <p:nvPr/>
        </p:nvPicPr>
        <p:blipFill rotWithShape="1">
          <a:blip r:embed="rId4">
            <a:alphaModFix/>
          </a:blip>
          <a:srcRect b="14326" l="12658" r="13404" t="13533"/>
          <a:stretch/>
        </p:blipFill>
        <p:spPr>
          <a:xfrm>
            <a:off x="5557867" y="1793346"/>
            <a:ext cx="692595" cy="67575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38ea84a490a_2_223"/>
          <p:cNvSpPr/>
          <p:nvPr/>
        </p:nvSpPr>
        <p:spPr>
          <a:xfrm flipH="1">
            <a:off x="6295638" y="2038703"/>
            <a:ext cx="722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g38ea84a490a_2_223"/>
          <p:cNvGrpSpPr/>
          <p:nvPr/>
        </p:nvGrpSpPr>
        <p:grpSpPr>
          <a:xfrm>
            <a:off x="5685645" y="2447273"/>
            <a:ext cx="1381275" cy="450450"/>
            <a:chOff x="3097865" y="3936638"/>
            <a:chExt cx="1841700" cy="600600"/>
          </a:xfrm>
        </p:grpSpPr>
        <p:sp>
          <p:nvSpPr>
            <p:cNvPr id="386" name="Google Shape;386;g38ea84a490a_2_223"/>
            <p:cNvSpPr txBox="1"/>
            <p:nvPr/>
          </p:nvSpPr>
          <p:spPr>
            <a:xfrm>
              <a:off x="3277865" y="4116638"/>
              <a:ext cx="1661700" cy="42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上傳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資料集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至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自己的google drive</a:t>
              </a:r>
              <a:endParaRPr sz="1100"/>
            </a:p>
          </p:txBody>
        </p:sp>
        <p:sp>
          <p:nvSpPr>
            <p:cNvPr id="387" name="Google Shape;387;g38ea84a490a_2_223"/>
            <p:cNvSpPr/>
            <p:nvPr/>
          </p:nvSpPr>
          <p:spPr>
            <a:xfrm>
              <a:off x="3097865" y="3936638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g38ea84a490a_2_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0561" y="1637782"/>
            <a:ext cx="1743803" cy="11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8ea84a490a_2_223"/>
          <p:cNvSpPr txBox="1"/>
          <p:nvPr/>
        </p:nvSpPr>
        <p:spPr>
          <a:xfrm>
            <a:off x="7434425" y="1776625"/>
            <a:ext cx="1168200" cy="2385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參賽者本地電腦</a:t>
            </a:r>
            <a:endParaRPr sz="1100"/>
          </a:p>
        </p:txBody>
      </p:sp>
      <p:pic>
        <p:nvPicPr>
          <p:cNvPr descr="フォルダのイラスト" id="390" name="Google Shape;390;g38ea84a490a_2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204" y="1674206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391" name="Google Shape;391;g38ea84a490a_2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6515128" y="1766941"/>
            <a:ext cx="268441" cy="242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g38ea84a490a_2_223"/>
          <p:cNvGrpSpPr/>
          <p:nvPr/>
        </p:nvGrpSpPr>
        <p:grpSpPr>
          <a:xfrm rot="242386">
            <a:off x="6731503" y="1751828"/>
            <a:ext cx="339553" cy="343778"/>
            <a:chOff x="2745109" y="2183534"/>
            <a:chExt cx="3466835" cy="3509964"/>
          </a:xfrm>
        </p:grpSpPr>
        <p:pic>
          <p:nvPicPr>
            <p:cNvPr descr="答案用紙のイラスト（白紙・斜め）" id="393" name="Google Shape;393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94" name="Google Shape;394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395" name="Google Shape;395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g38ea84a490a_2_223"/>
          <p:cNvGrpSpPr/>
          <p:nvPr/>
        </p:nvGrpSpPr>
        <p:grpSpPr>
          <a:xfrm>
            <a:off x="4049205" y="1755599"/>
            <a:ext cx="627600" cy="613872"/>
            <a:chOff x="4822475" y="2435080"/>
            <a:chExt cx="836800" cy="818496"/>
          </a:xfrm>
        </p:grpSpPr>
        <p:sp>
          <p:nvSpPr>
            <p:cNvPr id="397" name="Google Shape;397;g38ea84a490a_2_223"/>
            <p:cNvSpPr txBox="1"/>
            <p:nvPr/>
          </p:nvSpPr>
          <p:spPr>
            <a:xfrm>
              <a:off x="4903542" y="2874076"/>
              <a:ext cx="674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endParaRPr sz="1100"/>
            </a:p>
          </p:txBody>
        </p:sp>
        <p:pic>
          <p:nvPicPr>
            <p:cNvPr id="398" name="Google Shape;398;g38ea84a490a_2_223"/>
            <p:cNvPicPr preferRelativeResize="0"/>
            <p:nvPr/>
          </p:nvPicPr>
          <p:blipFill rotWithShape="1">
            <a:blip r:embed="rId3">
              <a:alphaModFix/>
            </a:blip>
            <a:srcRect b="17138" l="15496" r="17330" t="17994"/>
            <a:stretch/>
          </p:blipFill>
          <p:spPr>
            <a:xfrm>
              <a:off x="4822475" y="2435080"/>
              <a:ext cx="836800" cy="497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g38ea84a490a_2_223"/>
          <p:cNvSpPr/>
          <p:nvPr/>
        </p:nvSpPr>
        <p:spPr>
          <a:xfrm flipH="1">
            <a:off x="4899633" y="2039288"/>
            <a:ext cx="587700" cy="34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フォルダのイラスト" id="400" name="Google Shape;400;g38ea84a490a_2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1306" y="1668635"/>
            <a:ext cx="62497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01" name="Google Shape;401;g38ea84a490a_2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90">
            <a:off x="5107231" y="1761370"/>
            <a:ext cx="268441" cy="24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8ea84a490a_2_223"/>
          <p:cNvSpPr/>
          <p:nvPr/>
        </p:nvSpPr>
        <p:spPr>
          <a:xfrm flipH="1" rot="10800000">
            <a:off x="4074907" y="2787021"/>
            <a:ext cx="3513600" cy="499500"/>
          </a:xfrm>
          <a:prstGeom prst="curvedDownArrow">
            <a:avLst>
              <a:gd fmla="val 15368" name="adj1"/>
              <a:gd fmla="val 53506" name="adj2"/>
              <a:gd fmla="val 36715" name="adj3"/>
            </a:avLst>
          </a:prstGeom>
          <a:solidFill>
            <a:srgbClr val="FF99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g38ea84a490a_2_223"/>
          <p:cNvGrpSpPr/>
          <p:nvPr/>
        </p:nvGrpSpPr>
        <p:grpSpPr>
          <a:xfrm>
            <a:off x="4670993" y="2959636"/>
            <a:ext cx="1349582" cy="576658"/>
            <a:chOff x="5567898" y="3927020"/>
            <a:chExt cx="1880689" cy="768877"/>
          </a:xfrm>
        </p:grpSpPr>
        <p:sp>
          <p:nvSpPr>
            <p:cNvPr id="404" name="Google Shape;404;g38ea84a490a_2_223"/>
            <p:cNvSpPr txBox="1"/>
            <p:nvPr/>
          </p:nvSpPr>
          <p:spPr>
            <a:xfrm>
              <a:off x="5752987" y="4110897"/>
              <a:ext cx="1695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Colab baseline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訓練出的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權重檔</a:t>
              </a:r>
              <a:b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儲存至本地電腦</a:t>
              </a:r>
              <a:endPara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38ea84a490a_2_22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脳のイラスト | かわいいフリー素材集 いらすとや" id="406" name="Google Shape;406;g38ea84a490a_2_2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3882" y="2783549"/>
            <a:ext cx="529109" cy="48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g38ea84a490a_2_223"/>
          <p:cNvGrpSpPr/>
          <p:nvPr/>
        </p:nvGrpSpPr>
        <p:grpSpPr>
          <a:xfrm>
            <a:off x="492961" y="1539912"/>
            <a:ext cx="1718248" cy="1644178"/>
            <a:chOff x="9689265" y="2157163"/>
            <a:chExt cx="1811161" cy="1872000"/>
          </a:xfrm>
        </p:grpSpPr>
        <p:pic>
          <p:nvPicPr>
            <p:cNvPr descr="ウェブサイトのイラスト" id="408" name="Google Shape;408;g38ea84a490a_2_2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9265" y="2157163"/>
              <a:ext cx="1811161" cy="18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g38ea84a490a_2_223"/>
            <p:cNvSpPr txBox="1"/>
            <p:nvPr/>
          </p:nvSpPr>
          <p:spPr>
            <a:xfrm>
              <a:off x="10124618" y="2396536"/>
              <a:ext cx="1141800" cy="324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548135"/>
                  </a:solidFill>
                  <a:latin typeface="Calibri"/>
                  <a:ea typeface="Calibri"/>
                  <a:cs typeface="Calibri"/>
                  <a:sym typeface="Calibri"/>
                </a:rPr>
                <a:t>競賽網站</a:t>
              </a:r>
              <a:endParaRPr sz="1100"/>
            </a:p>
          </p:txBody>
        </p:sp>
      </p:grpSp>
      <p:grpSp>
        <p:nvGrpSpPr>
          <p:cNvPr id="410" name="Google Shape;410;g38ea84a490a_2_223"/>
          <p:cNvGrpSpPr/>
          <p:nvPr/>
        </p:nvGrpSpPr>
        <p:grpSpPr>
          <a:xfrm>
            <a:off x="3646545" y="2246221"/>
            <a:ext cx="1291457" cy="576658"/>
            <a:chOff x="5567898" y="3927020"/>
            <a:chExt cx="1799689" cy="768877"/>
          </a:xfrm>
        </p:grpSpPr>
        <p:sp>
          <p:nvSpPr>
            <p:cNvPr id="411" name="Google Shape;411;g38ea84a490a_2_223"/>
            <p:cNvSpPr txBox="1"/>
            <p:nvPr/>
          </p:nvSpPr>
          <p:spPr>
            <a:xfrm>
              <a:off x="5752987" y="4110897"/>
              <a:ext cx="1614600" cy="58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google drive中的資料集會自行載入到</a:t>
              </a:r>
              <a:b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Colab baseline</a:t>
              </a:r>
              <a:r>
                <a:rPr b="1" i="0" lang="zh-TW" sz="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訓練</a:t>
              </a:r>
              <a:r>
                <a:rPr b="1" i="0" lang="zh-TW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副本</a:t>
              </a:r>
              <a:endPara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g38ea84a490a_2_223"/>
            <p:cNvSpPr/>
            <p:nvPr/>
          </p:nvSpPr>
          <p:spPr>
            <a:xfrm>
              <a:off x="5567898" y="3927020"/>
              <a:ext cx="360000" cy="360000"/>
            </a:xfrm>
            <a:prstGeom prst="flowChartConnector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フォルダのイラスト" id="413" name="Google Shape;413;g38ea84a490a_2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1721" y="2103062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フォルダのイラスト" id="414" name="Google Shape;414;g38ea84a490a_2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5816" y="2102540"/>
            <a:ext cx="347121" cy="26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脳のイラスト | かわいいフリー素材集 いらすとや" id="415" name="Google Shape;415;g38ea84a490a_2_2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90243" y="2179861"/>
            <a:ext cx="158267" cy="14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開いた本のイラスト | かわいいフリー素材集 いらすとや" id="416" name="Google Shape;416;g38ea84a490a_2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7883">
            <a:off x="7847753" y="2184714"/>
            <a:ext cx="133758" cy="120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g38ea84a490a_2_223"/>
          <p:cNvGrpSpPr/>
          <p:nvPr/>
        </p:nvGrpSpPr>
        <p:grpSpPr>
          <a:xfrm rot="246851">
            <a:off x="7953371" y="2152915"/>
            <a:ext cx="198120" cy="200585"/>
            <a:chOff x="2745109" y="2183534"/>
            <a:chExt cx="3466835" cy="3509964"/>
          </a:xfrm>
        </p:grpSpPr>
        <p:pic>
          <p:nvPicPr>
            <p:cNvPr descr="答案用紙のイラスト（白紙・斜め）" id="418" name="Google Shape;418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1805" y="2509766"/>
              <a:ext cx="2686050" cy="285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19" name="Google Shape;419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42432">
              <a:off x="3055108" y="2485456"/>
              <a:ext cx="2846837" cy="290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答案用紙のイラスト（白紙・斜め）" id="420" name="Google Shape;420;g38ea84a490a_2_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68831">
              <a:off x="3135502" y="2473370"/>
              <a:ext cx="2686049" cy="2857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3993acb6e41_1_237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推論</a:t>
            </a:r>
            <a:endParaRPr/>
          </a:p>
        </p:txBody>
      </p:sp>
      <p:sp>
        <p:nvSpPr>
          <p:cNvPr id="1675" name="Google Shape;1675;g3993acb6e41_1_237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3993acb6e41_1_237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7" name="Google Shape;1677;g3993acb6e41_1_237"/>
          <p:cNvSpPr txBox="1"/>
          <p:nvPr/>
        </p:nvSpPr>
        <p:spPr>
          <a:xfrm>
            <a:off x="760350" y="1170800"/>
            <a:ext cx="178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infer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.ipynb加入這五段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*code在下面的備忘稿內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8" name="Google Shape;1678;g3993acb6e41_1_237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9" name="Google Shape;1679;g3993acb6e41_1_237"/>
          <p:cNvSpPr txBox="1"/>
          <p:nvPr/>
        </p:nvSpPr>
        <p:spPr>
          <a:xfrm>
            <a:off x="2948225" y="0"/>
            <a:ext cx="50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</a:t>
            </a:r>
            <a:endParaRPr/>
          </a:p>
        </p:txBody>
      </p:sp>
      <p:pic>
        <p:nvPicPr>
          <p:cNvPr id="1680" name="Google Shape;1680;g3993acb6e41_1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421" y="0"/>
            <a:ext cx="3624576" cy="45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993acb6e41_23_29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推論</a:t>
            </a:r>
            <a:endParaRPr/>
          </a:p>
        </p:txBody>
      </p:sp>
      <p:sp>
        <p:nvSpPr>
          <p:cNvPr id="1686" name="Google Shape;1686;g3993acb6e41_23_29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3993acb6e41_23_29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8" name="Google Shape;1688;g3993acb6e41_23_29"/>
          <p:cNvSpPr txBox="1"/>
          <p:nvPr/>
        </p:nvSpPr>
        <p:spPr>
          <a:xfrm>
            <a:off x="760350" y="1170800"/>
            <a:ext cx="178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infer.ipynb加入這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段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*code在下面的備忘稿內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9" name="Google Shape;1689;g3993acb6e41_23_29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0" name="Google Shape;1690;g3993acb6e41_23_29"/>
          <p:cNvSpPr txBox="1"/>
          <p:nvPr/>
        </p:nvSpPr>
        <p:spPr>
          <a:xfrm>
            <a:off x="2948225" y="0"/>
            <a:ext cx="50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/>
          </a:p>
        </p:txBody>
      </p:sp>
      <p:pic>
        <p:nvPicPr>
          <p:cNvPr id="1691" name="Google Shape;1691;g3993acb6e41_23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900" y="716676"/>
            <a:ext cx="6298351" cy="230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993acb6e41_23_5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</a:t>
            </a:r>
            <a:r>
              <a:rPr lang="zh-TW"/>
              <a:t>&amp;推論</a:t>
            </a:r>
            <a:endParaRPr/>
          </a:p>
        </p:txBody>
      </p:sp>
      <p:sp>
        <p:nvSpPr>
          <p:cNvPr id="1697" name="Google Shape;1697;g3993acb6e41_23_5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g3993acb6e41_23_5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9" name="Google Shape;1699;g3993acb6e41_23_5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0" name="Google Shape;1700;g3993acb6e41_2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50" y="1861801"/>
            <a:ext cx="43529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g3993acb6e41_23_5"/>
          <p:cNvSpPr txBox="1"/>
          <p:nvPr/>
        </p:nvSpPr>
        <p:spPr>
          <a:xfrm>
            <a:off x="760350" y="1170800"/>
            <a:ext cx="702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注意VS Code要切換python環境</a:t>
            </a:r>
            <a:endParaRPr sz="2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993acb6e41_70_0"/>
          <p:cNvSpPr txBox="1"/>
          <p:nvPr>
            <p:ph type="ctrTitle"/>
          </p:nvPr>
        </p:nvSpPr>
        <p:spPr>
          <a:xfrm>
            <a:off x="715019" y="618701"/>
            <a:ext cx="6560400" cy="43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D2C39"/>
                </a:solidFill>
              </a:rPr>
              <a:t>*特殊問題 似乎為Win11專屬</a:t>
            </a:r>
            <a:endParaRPr>
              <a:solidFill>
                <a:srgbClr val="ED2C39"/>
              </a:solidFill>
            </a:endParaRPr>
          </a:p>
        </p:txBody>
      </p:sp>
      <p:sp>
        <p:nvSpPr>
          <p:cNvPr id="1707" name="Google Shape;1707;g3993acb6e41_70_0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g3993acb6e41_70_0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9" name="Google Shape;1709;g3993acb6e41_70_0"/>
          <p:cNvSpPr txBox="1"/>
          <p:nvPr/>
        </p:nvSpPr>
        <p:spPr>
          <a:xfrm>
            <a:off x="2462300" y="563975"/>
            <a:ext cx="60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0" name="Google Shape;1710;g3993acb6e41_70_0"/>
          <p:cNvSpPr txBox="1"/>
          <p:nvPr/>
        </p:nvSpPr>
        <p:spPr>
          <a:xfrm>
            <a:off x="760350" y="1170800"/>
            <a:ext cx="70266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br>
              <a:rPr lang="zh-TW" sz="2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runtime_env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"working_dir"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"/CardiacSegV2"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這行報錯：</a:t>
            </a:r>
            <a:b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ED2C3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_winapi.createprocess(executable, args, filenotfounderror: [winerror 2] 系統找不到指定的檔案。</a:t>
            </a:r>
            <a:endParaRPr sz="1200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D2C3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原因：ray會去抓Windows系統內一個wmic.exe來去判斷num_gpus，但win11已經把這個wmic.exe移除了，所以會報錯</a:t>
            </a:r>
            <a:b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54813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Solution：</a:t>
            </a:r>
            <a:b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tune.py第15行加上：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environ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"CUDA_VISIBLE_DEVICES"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"1"</a:t>
            </a:r>
            <a:r>
              <a:rPr lang="zh-TW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#根據自己的GPU做修改</a:t>
            </a:r>
            <a:endParaRPr sz="10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tune.py第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36行改為：</a:t>
            </a:r>
            <a:r>
              <a:rPr lang="zh-TW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num_gpus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runtime_env</a:t>
            </a:r>
            <a:r>
              <a:rPr lang="zh-TW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"working_dir"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zh-TW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"/CardiacSegV2"</a:t>
            </a:r>
            <a:r>
              <a:rPr lang="zh-TW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4"/>
          <p:cNvSpPr txBox="1"/>
          <p:nvPr>
            <p:ph type="ctrTitle"/>
          </p:nvPr>
        </p:nvSpPr>
        <p:spPr>
          <a:xfrm>
            <a:off x="719966" y="262526"/>
            <a:ext cx="6560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相關連結</a:t>
            </a:r>
            <a:endParaRPr/>
          </a:p>
        </p:txBody>
      </p:sp>
      <p:sp>
        <p:nvSpPr>
          <p:cNvPr id="1717" name="Google Shape;1717;p44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718" name="Google Shape;1718;p44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9" name="Google Shape;1719;p44"/>
          <p:cNvSpPr txBox="1"/>
          <p:nvPr/>
        </p:nvSpPr>
        <p:spPr>
          <a:xfrm>
            <a:off x="758738" y="733930"/>
            <a:ext cx="76266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AutoNum type="arabicPeriod"/>
            </a:pPr>
            <a:r>
              <a:rPr lang="zh-TW" sz="17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AICUP網站 : </a:t>
            </a:r>
            <a:r>
              <a:rPr lang="zh-TW" sz="17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https://www.aicup.tw/</a:t>
            </a:r>
            <a:r>
              <a:rPr lang="zh-TW" sz="17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7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AutoNum type="arabicPeriod"/>
            </a:pPr>
            <a:r>
              <a:rPr lang="zh-TW" sz="17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趨勢科技競賽網站 : </a:t>
            </a:r>
            <a:r>
              <a:rPr lang="zh-TW" sz="17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https://tbrain.trendmicro.com.tw/</a:t>
            </a:r>
            <a:r>
              <a:rPr lang="zh-TW" sz="17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7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icrosoft JhengHei"/>
              <a:buAutoNum type="arabicPeriod"/>
            </a:pPr>
            <a:r>
              <a:rPr lang="zh-TW" sz="17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提問表單 : </a:t>
            </a:r>
            <a:r>
              <a:rPr lang="zh-TW" sz="17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https://forms.gle/iPmop91raJNcAUvUA</a:t>
            </a:r>
            <a:endParaRPr sz="17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0" name="Google Shape;1720;p44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5"/>
          <p:cNvSpPr txBox="1"/>
          <p:nvPr>
            <p:ph type="ctrTitle"/>
          </p:nvPr>
        </p:nvSpPr>
        <p:spPr>
          <a:xfrm>
            <a:off x="1291725" y="1082468"/>
            <a:ext cx="65604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6800"/>
              <a:t>END</a:t>
            </a:r>
            <a:endParaRPr sz="6800"/>
          </a:p>
        </p:txBody>
      </p:sp>
      <p:sp>
        <p:nvSpPr>
          <p:cNvPr id="1727" name="Google Shape;1727;p45"/>
          <p:cNvSpPr txBox="1"/>
          <p:nvPr>
            <p:ph idx="1" type="body"/>
          </p:nvPr>
        </p:nvSpPr>
        <p:spPr>
          <a:xfrm>
            <a:off x="931711" y="4655528"/>
            <a:ext cx="7777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/>
          </a:p>
        </p:txBody>
      </p:sp>
      <p:sp>
        <p:nvSpPr>
          <p:cNvPr id="1728" name="Google Shape;1728;p45"/>
          <p:cNvSpPr txBox="1"/>
          <p:nvPr>
            <p:ph idx="12" type="sldNum"/>
          </p:nvPr>
        </p:nvSpPr>
        <p:spPr>
          <a:xfrm>
            <a:off x="508129" y="4647128"/>
            <a:ext cx="4236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zh-TW"/>
              <a:t>P.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29" name="Google Shape;1729;p45"/>
          <p:cNvSpPr/>
          <p:nvPr/>
        </p:nvSpPr>
        <p:spPr>
          <a:xfrm>
            <a:off x="7481644" y="355350"/>
            <a:ext cx="12612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432FA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章節頁_章節N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